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8" r:id="rId2"/>
    <p:sldId id="844" r:id="rId3"/>
    <p:sldId id="843" r:id="rId4"/>
    <p:sldId id="718" r:id="rId5"/>
    <p:sldId id="835" r:id="rId6"/>
    <p:sldId id="863" r:id="rId7"/>
    <p:sldId id="846" r:id="rId8"/>
    <p:sldId id="839" r:id="rId9"/>
    <p:sldId id="847" r:id="rId10"/>
    <p:sldId id="848" r:id="rId11"/>
    <p:sldId id="849" r:id="rId12"/>
    <p:sldId id="850" r:id="rId13"/>
    <p:sldId id="864" r:id="rId14"/>
    <p:sldId id="870" r:id="rId15"/>
    <p:sldId id="871" r:id="rId16"/>
    <p:sldId id="869" r:id="rId17"/>
    <p:sldId id="856" r:id="rId18"/>
    <p:sldId id="852" r:id="rId19"/>
    <p:sldId id="841" r:id="rId20"/>
    <p:sldId id="851" r:id="rId21"/>
    <p:sldId id="842" r:id="rId22"/>
    <p:sldId id="715" r:id="rId23"/>
    <p:sldId id="836" r:id="rId24"/>
    <p:sldId id="873" r:id="rId25"/>
    <p:sldId id="853" r:id="rId26"/>
    <p:sldId id="872" r:id="rId27"/>
    <p:sldId id="854" r:id="rId28"/>
    <p:sldId id="875" r:id="rId29"/>
    <p:sldId id="855" r:id="rId30"/>
    <p:sldId id="858" r:id="rId31"/>
    <p:sldId id="859" r:id="rId32"/>
    <p:sldId id="860" r:id="rId33"/>
    <p:sldId id="716" r:id="rId34"/>
    <p:sldId id="857" r:id="rId35"/>
    <p:sldId id="861" r:id="rId36"/>
    <p:sldId id="865" r:id="rId37"/>
    <p:sldId id="866" r:id="rId38"/>
    <p:sldId id="86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42B3"/>
    <a:srgbClr val="486CF7"/>
    <a:srgbClr val="FFF6E6"/>
    <a:srgbClr val="FFE8C6"/>
    <a:srgbClr val="FFDBAB"/>
    <a:srgbClr val="2848FF"/>
    <a:srgbClr val="FF9506"/>
    <a:srgbClr val="0D63D7"/>
    <a:srgbClr val="3C5AEA"/>
    <a:srgbClr val="2F577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5423" autoAdjust="0"/>
    <p:restoredTop sz="94643"/>
  </p:normalViewPr>
  <p:slideViewPr>
    <p:cSldViewPr snapToGrid="0" snapToObjects="1">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D8D11-A318-E141-95C0-12B692B82014}" type="datetimeFigureOut">
              <a:rPr lang="en-US" smtClean="0"/>
              <a:pPr/>
              <a:t>4/2/2020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25E542-7F31-D145-B17C-07F380297287}" type="slidenum">
              <a:rPr lang="en-US" smtClean="0"/>
              <a:pPr/>
              <a:t>‹#›</a:t>
            </a:fld>
            <a:endParaRPr lang="en-US" dirty="0"/>
          </a:p>
        </p:txBody>
      </p:sp>
    </p:spTree>
    <p:extLst>
      <p:ext uri="{BB962C8B-B14F-4D97-AF65-F5344CB8AC3E}">
        <p14:creationId xmlns="" xmlns:p14="http://schemas.microsoft.com/office/powerpoint/2010/main" val="34101694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E9E887F-F45B-7742-BBF5-016060EFE8A1}" type="datetimeFigureOut">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848188-EDC7-4441-8224-F5B1DE36AFBA}" type="slidenum">
              <a:rPr lang="en-US" smtClean="0"/>
              <a:pPr/>
              <a:t>‹#›</a:t>
            </a:fld>
            <a:endParaRPr lang="en-US" dirty="0"/>
          </a:p>
        </p:txBody>
      </p:sp>
    </p:spTree>
    <p:extLst>
      <p:ext uri="{BB962C8B-B14F-4D97-AF65-F5344CB8AC3E}">
        <p14:creationId xmlns="" xmlns:p14="http://schemas.microsoft.com/office/powerpoint/2010/main" val="1335457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E9E887F-F45B-7742-BBF5-016060EFE8A1}" type="datetimeFigureOut">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848188-EDC7-4441-8224-F5B1DE36AFBA}" type="slidenum">
              <a:rPr lang="en-US" smtClean="0"/>
              <a:pPr/>
              <a:t>‹#›</a:t>
            </a:fld>
            <a:endParaRPr lang="en-US" dirty="0"/>
          </a:p>
        </p:txBody>
      </p:sp>
    </p:spTree>
    <p:extLst>
      <p:ext uri="{BB962C8B-B14F-4D97-AF65-F5344CB8AC3E}">
        <p14:creationId xmlns="" xmlns:p14="http://schemas.microsoft.com/office/powerpoint/2010/main" val="164174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E9E887F-F45B-7742-BBF5-016060EFE8A1}" type="datetimeFigureOut">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848188-EDC7-4441-8224-F5B1DE36AFBA}" type="slidenum">
              <a:rPr lang="en-US" smtClean="0"/>
              <a:pPr/>
              <a:t>‹#›</a:t>
            </a:fld>
            <a:endParaRPr lang="en-US" dirty="0"/>
          </a:p>
        </p:txBody>
      </p:sp>
    </p:spTree>
    <p:extLst>
      <p:ext uri="{BB962C8B-B14F-4D97-AF65-F5344CB8AC3E}">
        <p14:creationId xmlns="" xmlns:p14="http://schemas.microsoft.com/office/powerpoint/2010/main" val="173774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latin typeface="Garamond"/>
                <a:cs typeface="Garamond"/>
              </a:defRPr>
            </a:lvl1pPr>
            <a:lvl2pPr>
              <a:defRPr>
                <a:latin typeface="Garamond"/>
                <a:cs typeface="Garamond"/>
              </a:defRPr>
            </a:lvl2pPr>
            <a:lvl3pPr>
              <a:defRPr>
                <a:latin typeface="Garamond"/>
                <a:cs typeface="Garamond"/>
              </a:defRPr>
            </a:lvl3pPr>
            <a:lvl4pPr>
              <a:defRPr>
                <a:latin typeface="Garamond"/>
                <a:cs typeface="Garamond"/>
              </a:defRPr>
            </a:lvl4pPr>
            <a:lvl5pPr>
              <a:defRPr>
                <a:latin typeface="Garamond"/>
                <a:cs typeface="Garamond"/>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7E9E887F-F45B-7742-BBF5-016060EFE8A1}" type="datetimeFigureOut">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848188-EDC7-4441-8224-F5B1DE36AFBA}"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6457" y="6393942"/>
            <a:ext cx="2333295" cy="464057"/>
          </a:xfrm>
          <a:prstGeom prst="rect">
            <a:avLst/>
          </a:prstGeom>
        </p:spPr>
      </p:pic>
    </p:spTree>
    <p:extLst>
      <p:ext uri="{BB962C8B-B14F-4D97-AF65-F5344CB8AC3E}">
        <p14:creationId xmlns="" xmlns:p14="http://schemas.microsoft.com/office/powerpoint/2010/main" val="338440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E9E887F-F45B-7742-BBF5-016060EFE8A1}" type="datetimeFigureOut">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848188-EDC7-4441-8224-F5B1DE36AFBA}" type="slidenum">
              <a:rPr lang="en-US" smtClean="0"/>
              <a:pPr/>
              <a:t>‹#›</a:t>
            </a:fld>
            <a:endParaRPr lang="en-US" dirty="0"/>
          </a:p>
        </p:txBody>
      </p:sp>
    </p:spTree>
    <p:extLst>
      <p:ext uri="{BB962C8B-B14F-4D97-AF65-F5344CB8AC3E}">
        <p14:creationId xmlns="" xmlns:p14="http://schemas.microsoft.com/office/powerpoint/2010/main" val="40955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E9E887F-F45B-7742-BBF5-016060EFE8A1}" type="datetimeFigureOut">
              <a:rPr lang="en-US" smtClean="0"/>
              <a:pPr/>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848188-EDC7-4441-8224-F5B1DE36AFBA}" type="slidenum">
              <a:rPr lang="en-US" smtClean="0"/>
              <a:pPr/>
              <a:t>‹#›</a:t>
            </a:fld>
            <a:endParaRPr lang="en-US" dirty="0"/>
          </a:p>
        </p:txBody>
      </p:sp>
    </p:spTree>
    <p:extLst>
      <p:ext uri="{BB962C8B-B14F-4D97-AF65-F5344CB8AC3E}">
        <p14:creationId xmlns="" xmlns:p14="http://schemas.microsoft.com/office/powerpoint/2010/main" val="1659701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E9E887F-F45B-7742-BBF5-016060EFE8A1}" type="datetimeFigureOut">
              <a:rPr lang="en-US" smtClean="0"/>
              <a:pPr/>
              <a:t>4/2/2020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848188-EDC7-4441-8224-F5B1DE36AFBA}" type="slidenum">
              <a:rPr lang="en-US" smtClean="0"/>
              <a:pPr/>
              <a:t>‹#›</a:t>
            </a:fld>
            <a:endParaRPr lang="en-US" dirty="0"/>
          </a:p>
        </p:txBody>
      </p:sp>
    </p:spTree>
    <p:extLst>
      <p:ext uri="{BB962C8B-B14F-4D97-AF65-F5344CB8AC3E}">
        <p14:creationId xmlns="" xmlns:p14="http://schemas.microsoft.com/office/powerpoint/2010/main" val="218333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E9E887F-F45B-7742-BBF5-016060EFE8A1}" type="datetimeFigureOut">
              <a:rPr lang="en-US" smtClean="0"/>
              <a:pPr/>
              <a:t>4/2/2020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848188-EDC7-4441-8224-F5B1DE36AFBA}" type="slidenum">
              <a:rPr lang="en-US" smtClean="0"/>
              <a:pPr/>
              <a:t>‹#›</a:t>
            </a:fld>
            <a:endParaRPr lang="en-US" dirty="0"/>
          </a:p>
        </p:txBody>
      </p:sp>
    </p:spTree>
    <p:extLst>
      <p:ext uri="{BB962C8B-B14F-4D97-AF65-F5344CB8AC3E}">
        <p14:creationId xmlns="" xmlns:p14="http://schemas.microsoft.com/office/powerpoint/2010/main" val="35597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E887F-F45B-7742-BBF5-016060EFE8A1}" type="datetimeFigureOut">
              <a:rPr lang="en-US" smtClean="0"/>
              <a:pPr/>
              <a:t>4/2/2020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848188-EDC7-4441-8224-F5B1DE36AFBA}" type="slidenum">
              <a:rPr lang="en-US" smtClean="0"/>
              <a:pPr/>
              <a:t>‹#›</a:t>
            </a:fld>
            <a:endParaRPr lang="en-US" dirty="0"/>
          </a:p>
        </p:txBody>
      </p:sp>
    </p:spTree>
    <p:extLst>
      <p:ext uri="{BB962C8B-B14F-4D97-AF65-F5344CB8AC3E}">
        <p14:creationId xmlns="" xmlns:p14="http://schemas.microsoft.com/office/powerpoint/2010/main" val="95745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E9E887F-F45B-7742-BBF5-016060EFE8A1}" type="datetimeFigureOut">
              <a:rPr lang="en-US" smtClean="0"/>
              <a:pPr/>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848188-EDC7-4441-8224-F5B1DE36AFBA}" type="slidenum">
              <a:rPr lang="en-US" smtClean="0"/>
              <a:pPr/>
              <a:t>‹#›</a:t>
            </a:fld>
            <a:endParaRPr lang="en-US" dirty="0"/>
          </a:p>
        </p:txBody>
      </p:sp>
    </p:spTree>
    <p:extLst>
      <p:ext uri="{BB962C8B-B14F-4D97-AF65-F5344CB8AC3E}">
        <p14:creationId xmlns="" xmlns:p14="http://schemas.microsoft.com/office/powerpoint/2010/main" val="2521756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E9E887F-F45B-7742-BBF5-016060EFE8A1}" type="datetimeFigureOut">
              <a:rPr lang="en-US" smtClean="0"/>
              <a:pPr/>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848188-EDC7-4441-8224-F5B1DE36AFBA}" type="slidenum">
              <a:rPr lang="en-US" smtClean="0"/>
              <a:pPr/>
              <a:t>‹#›</a:t>
            </a:fld>
            <a:endParaRPr lang="en-US" dirty="0"/>
          </a:p>
        </p:txBody>
      </p:sp>
    </p:spTree>
    <p:extLst>
      <p:ext uri="{BB962C8B-B14F-4D97-AF65-F5344CB8AC3E}">
        <p14:creationId xmlns="" xmlns:p14="http://schemas.microsoft.com/office/powerpoint/2010/main" val="66211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2288"/>
            <a:ext cx="8417688" cy="9025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316612"/>
            <a:ext cx="8417688" cy="480955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E887F-F45B-7742-BBF5-016060EFE8A1}" type="datetimeFigureOut">
              <a:rPr lang="en-US" smtClean="0"/>
              <a:pPr/>
              <a:t>4/2/2020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8188-EDC7-4441-8224-F5B1DE36AFBA}" type="slidenum">
              <a:rPr lang="en-US" smtClean="0"/>
              <a:pPr/>
              <a:t>‹#›</a:t>
            </a:fld>
            <a:endParaRPr lang="en-US" dirty="0"/>
          </a:p>
        </p:txBody>
      </p:sp>
    </p:spTree>
    <p:extLst>
      <p:ext uri="{BB962C8B-B14F-4D97-AF65-F5344CB8AC3E}">
        <p14:creationId xmlns="" xmlns:p14="http://schemas.microsoft.com/office/powerpoint/2010/main" val="651810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200" b="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aramond"/>
          <a:ea typeface="+mn-ea"/>
          <a:cs typeface="Garamond"/>
        </a:defRPr>
      </a:lvl1pPr>
      <a:lvl2pPr marL="742950" indent="-285750" algn="l" defTabSz="457200" rtl="0" eaLnBrk="1" latinLnBrk="0" hangingPunct="1">
        <a:spcBef>
          <a:spcPct val="20000"/>
        </a:spcBef>
        <a:buFont typeface="Arial"/>
        <a:buChar char="–"/>
        <a:defRPr sz="2800" kern="1200">
          <a:solidFill>
            <a:schemeClr val="tx1"/>
          </a:solidFill>
          <a:latin typeface="Garamond"/>
          <a:ea typeface="+mn-ea"/>
          <a:cs typeface="Garamond"/>
        </a:defRPr>
      </a:lvl2pPr>
      <a:lvl3pPr marL="1143000" indent="-228600" algn="l" defTabSz="457200" rtl="0" eaLnBrk="1" latinLnBrk="0" hangingPunct="1">
        <a:spcBef>
          <a:spcPct val="20000"/>
        </a:spcBef>
        <a:buFont typeface="Arial"/>
        <a:buChar char="•"/>
        <a:defRPr sz="2400" kern="1200">
          <a:solidFill>
            <a:schemeClr val="tx1"/>
          </a:solidFill>
          <a:latin typeface="Garamond"/>
          <a:ea typeface="+mn-ea"/>
          <a:cs typeface="Garamond"/>
        </a:defRPr>
      </a:lvl3pPr>
      <a:lvl4pPr marL="1600200" indent="-228600" algn="l" defTabSz="457200" rtl="0" eaLnBrk="1" latinLnBrk="0" hangingPunct="1">
        <a:spcBef>
          <a:spcPct val="20000"/>
        </a:spcBef>
        <a:buFont typeface="Arial"/>
        <a:buChar char="–"/>
        <a:defRPr sz="2000" kern="1200">
          <a:solidFill>
            <a:schemeClr val="tx1"/>
          </a:solidFill>
          <a:latin typeface="Garamond"/>
          <a:ea typeface="+mn-ea"/>
          <a:cs typeface="Garamond"/>
        </a:defRPr>
      </a:lvl4pPr>
      <a:lvl5pPr marL="2057400" indent="-228600" algn="l" defTabSz="457200" rtl="0" eaLnBrk="1" latinLnBrk="0" hangingPunct="1">
        <a:spcBef>
          <a:spcPct val="20000"/>
        </a:spcBef>
        <a:buFont typeface="Arial"/>
        <a:buChar char="»"/>
        <a:defRPr sz="2000" kern="1200">
          <a:solidFill>
            <a:schemeClr val="tx1"/>
          </a:solidFill>
          <a:latin typeface="Garamond"/>
          <a:ea typeface="+mn-ea"/>
          <a:cs typeface="Garamon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ljazeera.com/news/2020/03/pakistan-daily-wagers-struggle-survive-coronavirus-lockdown-200325115143152.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france24.com/en/20200325-trapped-at-home-domestic-violence-victims-at-high-risk-in-coronavirus-confineme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occrp.org/en/blog/11905-cocaine-corona-how-the-pandemic-is-squeezing-italian-crime-group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ansa.i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1.globo.com/rj/rio-de-janeiro/noticia/2020/03/23/coronavirus-traficantes-e-milicianos-impoem-toque-de-recolher-em-comunidades-do-rio.g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jacobscenter.uzh.ch/en/research/zproso.html" TargetMode="External"/><Relationship Id="rId2" Type="http://schemas.openxmlformats.org/officeDocument/2006/relationships/hyperlink" Target="http://www.vrc.crim.cam.ac.uk/vrcresearch/z-proso"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bcnewyork.com/news/local/crime-and-courts/crime-plunges-in-new-york-city-as-virus-lockdown-takes-hold/234357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bcnewyork.com/news/local/crime-and-courts/crime-plunges-in-new-york-city-as-virus-lockdown-takes-hold/234357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182185"/>
            <a:ext cx="7772400" cy="1470025"/>
          </a:xfrm>
        </p:spPr>
        <p:txBody>
          <a:bodyPr/>
          <a:lstStyle/>
          <a:p>
            <a:endParaRPr lang="en-US" dirty="0"/>
          </a:p>
        </p:txBody>
      </p:sp>
      <p:pic>
        <p:nvPicPr>
          <p:cNvPr id="5" name="Picture 4"/>
          <p:cNvPicPr>
            <a:picLocks noChangeAspect="1"/>
          </p:cNvPicPr>
          <p:nvPr/>
        </p:nvPicPr>
        <p:blipFill>
          <a:blip r:embed="rId2"/>
          <a:stretch>
            <a:fillRect/>
          </a:stretch>
        </p:blipFill>
        <p:spPr>
          <a:xfrm>
            <a:off x="0" y="-138206"/>
            <a:ext cx="9144000" cy="1674485"/>
          </a:xfrm>
          <a:prstGeom prst="rect">
            <a:avLst/>
          </a:prstGeom>
        </p:spPr>
      </p:pic>
      <p:pic>
        <p:nvPicPr>
          <p:cNvPr id="4" name="Picture 3"/>
          <p:cNvPicPr>
            <a:picLocks noChangeAspect="1"/>
          </p:cNvPicPr>
          <p:nvPr/>
        </p:nvPicPr>
        <p:blipFill>
          <a:blip r:embed="rId3"/>
          <a:stretch>
            <a:fillRect/>
          </a:stretch>
        </p:blipFill>
        <p:spPr>
          <a:xfrm>
            <a:off x="0" y="1499061"/>
            <a:ext cx="3275856" cy="383710"/>
          </a:xfrm>
          <a:prstGeom prst="rect">
            <a:avLst/>
          </a:prstGeom>
        </p:spPr>
      </p:pic>
      <p:sp>
        <p:nvSpPr>
          <p:cNvPr id="7" name="TextBox 6"/>
          <p:cNvSpPr txBox="1"/>
          <p:nvPr/>
        </p:nvSpPr>
        <p:spPr>
          <a:xfrm>
            <a:off x="826330" y="2674878"/>
            <a:ext cx="7491339" cy="2893100"/>
          </a:xfrm>
          <a:prstGeom prst="rect">
            <a:avLst/>
          </a:prstGeom>
          <a:noFill/>
        </p:spPr>
        <p:txBody>
          <a:bodyPr wrap="square" rtlCol="0" anchor="t">
            <a:spAutoFit/>
          </a:bodyPr>
          <a:lstStyle/>
          <a:p>
            <a:pPr>
              <a:defRPr/>
            </a:pPr>
            <a:endParaRPr lang="de-CH" sz="2400" dirty="0">
              <a:cs typeface="Garamond" charset="0"/>
            </a:endParaRPr>
          </a:p>
          <a:p>
            <a:pPr>
              <a:defRPr/>
            </a:pPr>
            <a:r>
              <a:rPr lang="en-GB" sz="4000" b="1" dirty="0">
                <a:solidFill>
                  <a:srgbClr val="C00000"/>
                </a:solidFill>
              </a:rPr>
              <a:t>Crime in Times of the Pandemic</a:t>
            </a:r>
          </a:p>
          <a:p>
            <a:pPr>
              <a:defRPr/>
            </a:pPr>
            <a:r>
              <a:rPr lang="en-GB" sz="2400" b="1" dirty="0">
                <a:solidFill>
                  <a:srgbClr val="C00000"/>
                </a:solidFill>
              </a:rPr>
              <a:t>An Outline of Research Issues</a:t>
            </a:r>
          </a:p>
          <a:p>
            <a:pPr>
              <a:defRPr/>
            </a:pPr>
            <a:endParaRPr lang="en-GB" sz="2000" b="1" dirty="0">
              <a:cs typeface="Garamond" charset="0"/>
            </a:endParaRPr>
          </a:p>
          <a:p>
            <a:pPr>
              <a:defRPr/>
            </a:pPr>
            <a:r>
              <a:rPr lang="en-GB" b="1" dirty="0">
                <a:cs typeface="Garamond" charset="0"/>
              </a:rPr>
              <a:t>1 April 2020</a:t>
            </a:r>
            <a:endParaRPr lang="de-CH" b="1" dirty="0">
              <a:cs typeface="Garamond" charset="0"/>
            </a:endParaRPr>
          </a:p>
          <a:p>
            <a:pPr>
              <a:defRPr/>
            </a:pPr>
            <a:endParaRPr lang="de-CH" sz="2000" b="1" dirty="0">
              <a:cs typeface="Garamond" charset="0"/>
            </a:endParaRPr>
          </a:p>
          <a:p>
            <a:pPr>
              <a:defRPr/>
            </a:pPr>
            <a:r>
              <a:rPr lang="de-CH" dirty="0">
                <a:cs typeface="Garamond" charset="0"/>
              </a:rPr>
              <a:t>Manuel Eisner, Wolfson Professor of </a:t>
            </a:r>
            <a:r>
              <a:rPr lang="de-CH" dirty="0" smtClean="0">
                <a:cs typeface="Garamond" charset="0"/>
              </a:rPr>
              <a:t>Criminology</a:t>
            </a:r>
          </a:p>
          <a:p>
            <a:pPr>
              <a:defRPr/>
            </a:pPr>
            <a:r>
              <a:rPr lang="de-CH" dirty="0" smtClean="0">
                <a:cs typeface="Garamond" charset="0"/>
              </a:rPr>
              <a:t>Director of the Violence Research Centre (VRC)</a:t>
            </a:r>
            <a:endParaRPr lang="de-CH" dirty="0">
              <a:cs typeface="Garamond" charset="0"/>
            </a:endParaRPr>
          </a:p>
        </p:txBody>
      </p:sp>
      <p:sp>
        <p:nvSpPr>
          <p:cNvPr id="6" name="TextBox 5"/>
          <p:cNvSpPr txBox="1"/>
          <p:nvPr/>
        </p:nvSpPr>
        <p:spPr>
          <a:xfrm>
            <a:off x="1907704" y="1500558"/>
            <a:ext cx="7236296" cy="385200"/>
          </a:xfrm>
          <a:prstGeom prst="rect">
            <a:avLst/>
          </a:prstGeom>
          <a:solidFill>
            <a:schemeClr val="tx1"/>
          </a:solidFill>
        </p:spPr>
        <p:txBody>
          <a:bodyPr wrap="square" tIns="0" bIns="0" rtlCol="0" anchor="b" anchorCtr="0">
            <a:noAutofit/>
          </a:bodyPr>
          <a:lstStyle/>
          <a:p>
            <a:r>
              <a:rPr lang="en-US" cap="small" dirty="0">
                <a:solidFill>
                  <a:schemeClr val="bg1">
                    <a:lumMod val="85000"/>
                  </a:schemeClr>
                </a:solidFill>
                <a:latin typeface="Garamond"/>
                <a:cs typeface="Garamond"/>
              </a:rPr>
              <a:t>Institute of Criminology</a:t>
            </a:r>
            <a:endParaRPr lang="en-US" sz="1500" cap="small" dirty="0">
              <a:solidFill>
                <a:schemeClr val="bg1">
                  <a:lumMod val="85000"/>
                </a:schemeClr>
              </a:solidFill>
              <a:latin typeface="Garamond"/>
              <a:cs typeface="Garamond"/>
            </a:endParaRPr>
          </a:p>
        </p:txBody>
      </p:sp>
    </p:spTree>
    <p:extLst>
      <p:ext uri="{BB962C8B-B14F-4D97-AF65-F5344CB8AC3E}">
        <p14:creationId xmlns="" xmlns:p14="http://schemas.microsoft.com/office/powerpoint/2010/main" val="2620407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92EE7B-7E94-BE46-9FFF-55A6965B15B6}"/>
              </a:ext>
            </a:extLst>
          </p:cNvPr>
          <p:cNvSpPr>
            <a:spLocks noGrp="1"/>
          </p:cNvSpPr>
          <p:nvPr>
            <p:ph type="title"/>
          </p:nvPr>
        </p:nvSpPr>
        <p:spPr/>
        <p:txBody>
          <a:bodyPr/>
          <a:lstStyle/>
          <a:p>
            <a:r>
              <a:rPr lang="en-US" dirty="0"/>
              <a:t>Burglary</a:t>
            </a:r>
          </a:p>
        </p:txBody>
      </p:sp>
      <p:sp>
        <p:nvSpPr>
          <p:cNvPr id="3" name="Content Placeholder 2">
            <a:extLst>
              <a:ext uri="{FF2B5EF4-FFF2-40B4-BE49-F238E27FC236}">
                <a16:creationId xmlns="" xmlns:a16="http://schemas.microsoft.com/office/drawing/2014/main" id="{F2720935-BB38-B54D-9DD0-5683138B949C}"/>
              </a:ext>
            </a:extLst>
          </p:cNvPr>
          <p:cNvSpPr>
            <a:spLocks noGrp="1"/>
          </p:cNvSpPr>
          <p:nvPr>
            <p:ph idx="1"/>
          </p:nvPr>
        </p:nvSpPr>
        <p:spPr/>
        <p:txBody>
          <a:bodyPr/>
          <a:lstStyle/>
          <a:p>
            <a:endParaRPr lang="en-US" dirty="0"/>
          </a:p>
        </p:txBody>
      </p:sp>
      <p:pic>
        <p:nvPicPr>
          <p:cNvPr id="6" name="Picture 5">
            <a:extLst>
              <a:ext uri="{FF2B5EF4-FFF2-40B4-BE49-F238E27FC236}">
                <a16:creationId xmlns="" xmlns:a16="http://schemas.microsoft.com/office/drawing/2014/main" id="{99148F13-34B7-E546-B162-EF51853B1C75}"/>
              </a:ext>
            </a:extLst>
          </p:cNvPr>
          <p:cNvPicPr>
            <a:picLocks noChangeAspect="1"/>
          </p:cNvPicPr>
          <p:nvPr/>
        </p:nvPicPr>
        <p:blipFill>
          <a:blip r:embed="rId2"/>
          <a:stretch>
            <a:fillRect/>
          </a:stretch>
        </p:blipFill>
        <p:spPr>
          <a:xfrm>
            <a:off x="0" y="1358900"/>
            <a:ext cx="9144000" cy="4140200"/>
          </a:xfrm>
          <a:prstGeom prst="rect">
            <a:avLst/>
          </a:prstGeom>
        </p:spPr>
      </p:pic>
      <p:sp>
        <p:nvSpPr>
          <p:cNvPr id="5" name="Rectangle 4">
            <a:extLst>
              <a:ext uri="{FF2B5EF4-FFF2-40B4-BE49-F238E27FC236}">
                <a16:creationId xmlns="" xmlns:a16="http://schemas.microsoft.com/office/drawing/2014/main" id="{149EB85C-346A-154D-8141-FE22FCB39AD4}"/>
              </a:ext>
            </a:extLst>
          </p:cNvPr>
          <p:cNvSpPr/>
          <p:nvPr/>
        </p:nvSpPr>
        <p:spPr>
          <a:xfrm>
            <a:off x="8767482" y="-143434"/>
            <a:ext cx="564606" cy="7153834"/>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15707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92EE7B-7E94-BE46-9FFF-55A6965B15B6}"/>
              </a:ext>
            </a:extLst>
          </p:cNvPr>
          <p:cNvSpPr>
            <a:spLocks noGrp="1"/>
          </p:cNvSpPr>
          <p:nvPr>
            <p:ph type="title"/>
          </p:nvPr>
        </p:nvSpPr>
        <p:spPr/>
        <p:txBody>
          <a:bodyPr/>
          <a:lstStyle/>
          <a:p>
            <a:r>
              <a:rPr lang="en-US" dirty="0"/>
              <a:t>Knife Crime</a:t>
            </a:r>
          </a:p>
        </p:txBody>
      </p:sp>
      <p:sp>
        <p:nvSpPr>
          <p:cNvPr id="3" name="Content Placeholder 2">
            <a:extLst>
              <a:ext uri="{FF2B5EF4-FFF2-40B4-BE49-F238E27FC236}">
                <a16:creationId xmlns="" xmlns:a16="http://schemas.microsoft.com/office/drawing/2014/main" id="{F2720935-BB38-B54D-9DD0-5683138B949C}"/>
              </a:ext>
            </a:extLst>
          </p:cNvPr>
          <p:cNvSpPr>
            <a:spLocks noGrp="1"/>
          </p:cNvSpPr>
          <p:nvPr>
            <p:ph idx="1"/>
          </p:nvPr>
        </p:nvSpPr>
        <p:spPr/>
        <p:txBody>
          <a:bodyPr/>
          <a:lstStyle/>
          <a:p>
            <a:endParaRPr lang="en-US" dirty="0"/>
          </a:p>
        </p:txBody>
      </p:sp>
      <p:pic>
        <p:nvPicPr>
          <p:cNvPr id="7" name="Picture 6">
            <a:extLst>
              <a:ext uri="{FF2B5EF4-FFF2-40B4-BE49-F238E27FC236}">
                <a16:creationId xmlns="" xmlns:a16="http://schemas.microsoft.com/office/drawing/2014/main" id="{E5A38DF1-163F-304C-8220-607DF17EA69B}"/>
              </a:ext>
            </a:extLst>
          </p:cNvPr>
          <p:cNvPicPr>
            <a:picLocks noChangeAspect="1"/>
          </p:cNvPicPr>
          <p:nvPr/>
        </p:nvPicPr>
        <p:blipFill>
          <a:blip r:embed="rId2"/>
          <a:stretch>
            <a:fillRect/>
          </a:stretch>
        </p:blipFill>
        <p:spPr>
          <a:xfrm>
            <a:off x="0" y="1358900"/>
            <a:ext cx="9144000" cy="4140200"/>
          </a:xfrm>
          <a:prstGeom prst="rect">
            <a:avLst/>
          </a:prstGeom>
        </p:spPr>
      </p:pic>
      <p:sp>
        <p:nvSpPr>
          <p:cNvPr id="5" name="Rectangle 4">
            <a:extLst>
              <a:ext uri="{FF2B5EF4-FFF2-40B4-BE49-F238E27FC236}">
                <a16:creationId xmlns="" xmlns:a16="http://schemas.microsoft.com/office/drawing/2014/main" id="{149EB85C-346A-154D-8141-FE22FCB39AD4}"/>
              </a:ext>
            </a:extLst>
          </p:cNvPr>
          <p:cNvSpPr/>
          <p:nvPr/>
        </p:nvSpPr>
        <p:spPr>
          <a:xfrm>
            <a:off x="8767482" y="-143434"/>
            <a:ext cx="564606" cy="7153834"/>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106871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8F302C-6ABF-D343-99F6-3D27AC70528B}"/>
              </a:ext>
            </a:extLst>
          </p:cNvPr>
          <p:cNvSpPr>
            <a:spLocks noGrp="1"/>
          </p:cNvSpPr>
          <p:nvPr>
            <p:ph type="title"/>
          </p:nvPr>
        </p:nvSpPr>
        <p:spPr/>
        <p:txBody>
          <a:bodyPr/>
          <a:lstStyle/>
          <a:p>
            <a:r>
              <a:rPr lang="en-US" dirty="0"/>
              <a:t>Domestic Abuse</a:t>
            </a:r>
          </a:p>
        </p:txBody>
      </p:sp>
      <p:sp>
        <p:nvSpPr>
          <p:cNvPr id="3" name="Content Placeholder 2">
            <a:extLst>
              <a:ext uri="{FF2B5EF4-FFF2-40B4-BE49-F238E27FC236}">
                <a16:creationId xmlns="" xmlns:a16="http://schemas.microsoft.com/office/drawing/2014/main" id="{953913A4-70A8-864B-AFBA-44A879ACEF29}"/>
              </a:ext>
            </a:extLst>
          </p:cNvPr>
          <p:cNvSpPr>
            <a:spLocks noGrp="1"/>
          </p:cNvSpPr>
          <p:nvPr>
            <p:ph idx="1"/>
          </p:nvPr>
        </p:nvSpPr>
        <p:spPr/>
        <p:txBody>
          <a:bodyPr/>
          <a:lstStyle/>
          <a:p>
            <a:endParaRPr lang="en-US" dirty="0"/>
          </a:p>
        </p:txBody>
      </p:sp>
      <p:pic>
        <p:nvPicPr>
          <p:cNvPr id="6" name="Picture 5">
            <a:extLst>
              <a:ext uri="{FF2B5EF4-FFF2-40B4-BE49-F238E27FC236}">
                <a16:creationId xmlns="" xmlns:a16="http://schemas.microsoft.com/office/drawing/2014/main" id="{4F922DC6-A856-1246-99E5-872E0C44AC8F}"/>
              </a:ext>
            </a:extLst>
          </p:cNvPr>
          <p:cNvPicPr>
            <a:picLocks noChangeAspect="1"/>
          </p:cNvPicPr>
          <p:nvPr/>
        </p:nvPicPr>
        <p:blipFill>
          <a:blip r:embed="rId2"/>
          <a:stretch>
            <a:fillRect/>
          </a:stretch>
        </p:blipFill>
        <p:spPr>
          <a:xfrm>
            <a:off x="0" y="1358900"/>
            <a:ext cx="9144000" cy="4140200"/>
          </a:xfrm>
          <a:prstGeom prst="rect">
            <a:avLst/>
          </a:prstGeom>
        </p:spPr>
      </p:pic>
      <p:sp>
        <p:nvSpPr>
          <p:cNvPr id="5" name="Rectangle 4">
            <a:extLst>
              <a:ext uri="{FF2B5EF4-FFF2-40B4-BE49-F238E27FC236}">
                <a16:creationId xmlns="" xmlns:a16="http://schemas.microsoft.com/office/drawing/2014/main" id="{893A79CD-7B92-7642-9C8F-6BF6A622F95C}"/>
              </a:ext>
            </a:extLst>
          </p:cNvPr>
          <p:cNvSpPr/>
          <p:nvPr/>
        </p:nvSpPr>
        <p:spPr>
          <a:xfrm>
            <a:off x="8767482" y="-143434"/>
            <a:ext cx="564606" cy="7153834"/>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27858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8AB612-438A-1D43-A022-860966F46817}"/>
              </a:ext>
            </a:extLst>
          </p:cNvPr>
          <p:cNvSpPr>
            <a:spLocks noGrp="1"/>
          </p:cNvSpPr>
          <p:nvPr>
            <p:ph type="title"/>
          </p:nvPr>
        </p:nvSpPr>
        <p:spPr/>
        <p:txBody>
          <a:bodyPr/>
          <a:lstStyle/>
          <a:p>
            <a:r>
              <a:rPr lang="en-US" dirty="0"/>
              <a:t>Questions to Reflect on</a:t>
            </a:r>
          </a:p>
        </p:txBody>
      </p:sp>
      <p:sp>
        <p:nvSpPr>
          <p:cNvPr id="3" name="Content Placeholder 2">
            <a:extLst>
              <a:ext uri="{FF2B5EF4-FFF2-40B4-BE49-F238E27FC236}">
                <a16:creationId xmlns="" xmlns:a16="http://schemas.microsoft.com/office/drawing/2014/main" id="{818ED748-267B-704F-A58C-3E6C8A482CA8}"/>
              </a:ext>
            </a:extLst>
          </p:cNvPr>
          <p:cNvSpPr>
            <a:spLocks noGrp="1"/>
          </p:cNvSpPr>
          <p:nvPr>
            <p:ph idx="1"/>
          </p:nvPr>
        </p:nvSpPr>
        <p:spPr/>
        <p:txBody>
          <a:bodyPr>
            <a:normAutofit/>
          </a:bodyPr>
          <a:lstStyle/>
          <a:p>
            <a:pPr marL="0" indent="0">
              <a:buNone/>
            </a:pPr>
            <a:r>
              <a:rPr lang="en-US" sz="2800" dirty="0">
                <a:latin typeface="+mn-lt"/>
              </a:rPr>
              <a:t>Crime responds in complex ways to the most radical abrupt disruption in daily life across the world ever seen.</a:t>
            </a:r>
          </a:p>
          <a:p>
            <a:pPr marL="0" indent="0">
              <a:buNone/>
            </a:pPr>
            <a:endParaRPr lang="en-US" sz="2800" dirty="0">
              <a:latin typeface="+mn-lt"/>
            </a:endParaRPr>
          </a:p>
          <a:p>
            <a:pPr marL="0" indent="0">
              <a:buNone/>
            </a:pPr>
            <a:r>
              <a:rPr lang="en-US" sz="2800" dirty="0">
                <a:latin typeface="+mn-lt"/>
              </a:rPr>
              <a:t>Crime changes will </a:t>
            </a:r>
            <a:r>
              <a:rPr lang="en-US" sz="2800" dirty="0" smtClean="0">
                <a:latin typeface="+mn-lt"/>
              </a:rPr>
              <a:t>differ:</a:t>
            </a:r>
            <a:endParaRPr lang="en-US" sz="2800" dirty="0">
              <a:latin typeface="+mn-lt"/>
            </a:endParaRPr>
          </a:p>
          <a:p>
            <a:pPr>
              <a:buFontTx/>
              <a:buChar char="-"/>
            </a:pPr>
            <a:r>
              <a:rPr lang="en-US" sz="2800" dirty="0">
                <a:latin typeface="+mn-lt"/>
              </a:rPr>
              <a:t>By crime type</a:t>
            </a:r>
          </a:p>
          <a:p>
            <a:pPr>
              <a:buFontTx/>
              <a:buChar char="-"/>
            </a:pPr>
            <a:r>
              <a:rPr lang="en-US" sz="2800" dirty="0" smtClean="0">
                <a:latin typeface="+mn-lt"/>
              </a:rPr>
              <a:t>By </a:t>
            </a:r>
            <a:r>
              <a:rPr lang="en-US" sz="2800" dirty="0">
                <a:latin typeface="+mn-lt"/>
              </a:rPr>
              <a:t>state-citizen relationship patterns</a:t>
            </a:r>
          </a:p>
          <a:p>
            <a:pPr>
              <a:buFontTx/>
              <a:buChar char="-"/>
            </a:pPr>
            <a:r>
              <a:rPr lang="en-US" sz="2800" dirty="0" smtClean="0">
                <a:latin typeface="+mn-lt"/>
              </a:rPr>
              <a:t>Between </a:t>
            </a:r>
            <a:r>
              <a:rPr lang="en-US" sz="2800" dirty="0">
                <a:latin typeface="+mn-lt"/>
              </a:rPr>
              <a:t>countries and their economic and cultural structures</a:t>
            </a:r>
          </a:p>
          <a:p>
            <a:pPr>
              <a:buFontTx/>
              <a:buChar char="-"/>
            </a:pPr>
            <a:r>
              <a:rPr lang="en-US" sz="2800" dirty="0">
                <a:latin typeface="+mn-lt"/>
              </a:rPr>
              <a:t>Over time as the crisis continues.</a:t>
            </a:r>
          </a:p>
          <a:p>
            <a:pPr>
              <a:buFontTx/>
              <a:buChar char="-"/>
            </a:pPr>
            <a:endParaRPr lang="en-US" dirty="0"/>
          </a:p>
          <a:p>
            <a:pPr>
              <a:buFontTx/>
              <a:buChar char="-"/>
            </a:pPr>
            <a:endParaRPr lang="en-US" dirty="0"/>
          </a:p>
          <a:p>
            <a:endParaRPr lang="en-US" dirty="0"/>
          </a:p>
        </p:txBody>
      </p:sp>
    </p:spTree>
    <p:extLst>
      <p:ext uri="{BB962C8B-B14F-4D97-AF65-F5344CB8AC3E}">
        <p14:creationId xmlns="" xmlns:p14="http://schemas.microsoft.com/office/powerpoint/2010/main" val="1657191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0F7FDA-DB63-4F4D-8457-6934BC19D40D}"/>
              </a:ext>
            </a:extLst>
          </p:cNvPr>
          <p:cNvSpPr>
            <a:spLocks noGrp="1"/>
          </p:cNvSpPr>
          <p:nvPr>
            <p:ph type="title"/>
          </p:nvPr>
        </p:nvSpPr>
        <p:spPr/>
        <p:txBody>
          <a:bodyPr/>
          <a:lstStyle/>
          <a:p>
            <a:r>
              <a:rPr lang="en-US" dirty="0"/>
              <a:t>The Example of Contagion Risk</a:t>
            </a:r>
          </a:p>
        </p:txBody>
      </p:sp>
      <p:sp>
        <p:nvSpPr>
          <p:cNvPr id="3" name="Content Placeholder 2">
            <a:extLst>
              <a:ext uri="{FF2B5EF4-FFF2-40B4-BE49-F238E27FC236}">
                <a16:creationId xmlns="" xmlns:a16="http://schemas.microsoft.com/office/drawing/2014/main" id="{FCB88D69-94BE-144C-A41A-DA6FCFFCF8E2}"/>
              </a:ext>
            </a:extLst>
          </p:cNvPr>
          <p:cNvSpPr>
            <a:spLocks noGrp="1"/>
          </p:cNvSpPr>
          <p:nvPr>
            <p:ph idx="1"/>
          </p:nvPr>
        </p:nvSpPr>
        <p:spPr/>
        <p:txBody>
          <a:bodyPr/>
          <a:lstStyle/>
          <a:p>
            <a:pPr marL="0" indent="0">
              <a:buNone/>
            </a:pPr>
            <a:r>
              <a:rPr lang="en-US" sz="2400" dirty="0">
                <a:latin typeface="+mn-lt"/>
              </a:rPr>
              <a:t>The unknown risk of contagion adds interaction costs </a:t>
            </a:r>
            <a:r>
              <a:rPr lang="en-US" sz="2400" dirty="0" smtClean="0">
                <a:latin typeface="+mn-lt"/>
              </a:rPr>
              <a:t>to:</a:t>
            </a:r>
            <a:endParaRPr lang="en-US" sz="2400" dirty="0">
              <a:latin typeface="+mn-lt"/>
            </a:endParaRPr>
          </a:p>
          <a:p>
            <a:pPr>
              <a:buFontTx/>
              <a:buChar char="-"/>
            </a:pPr>
            <a:r>
              <a:rPr lang="en-US" sz="2400" dirty="0">
                <a:latin typeface="+mn-lt"/>
              </a:rPr>
              <a:t>Interaction in criminal groups</a:t>
            </a:r>
          </a:p>
          <a:p>
            <a:pPr>
              <a:buFontTx/>
              <a:buChar char="-"/>
            </a:pPr>
            <a:r>
              <a:rPr lang="en-US" sz="2400" dirty="0">
                <a:latin typeface="+mn-lt"/>
              </a:rPr>
              <a:t>Attacks on victims, e.g. sexual assault</a:t>
            </a:r>
          </a:p>
          <a:p>
            <a:pPr>
              <a:buFontTx/>
              <a:buChar char="-"/>
            </a:pPr>
            <a:r>
              <a:rPr lang="en-US" sz="2400" dirty="0">
                <a:latin typeface="+mn-lt"/>
              </a:rPr>
              <a:t>Street drug trafficking</a:t>
            </a:r>
          </a:p>
          <a:p>
            <a:pPr>
              <a:buFontTx/>
              <a:buChar char="-"/>
            </a:pPr>
            <a:r>
              <a:rPr lang="en-US" sz="2400" dirty="0">
                <a:latin typeface="+mn-lt"/>
              </a:rPr>
              <a:t>Police interactions with citizens incl. arrest and interrogation</a:t>
            </a:r>
          </a:p>
          <a:p>
            <a:pPr>
              <a:buFontTx/>
              <a:buChar char="-"/>
            </a:pPr>
            <a:r>
              <a:rPr lang="en-US" sz="2400" dirty="0">
                <a:latin typeface="+mn-lt"/>
              </a:rPr>
              <a:t>Courts and probation system</a:t>
            </a:r>
          </a:p>
          <a:p>
            <a:pPr>
              <a:buFontTx/>
              <a:buChar char="-"/>
            </a:pPr>
            <a:r>
              <a:rPr lang="en-US" sz="2400" dirty="0">
                <a:latin typeface="+mn-lt"/>
              </a:rPr>
              <a:t>Prison </a:t>
            </a:r>
            <a:r>
              <a:rPr lang="en-US" sz="2400" dirty="0" smtClean="0">
                <a:latin typeface="+mn-lt"/>
              </a:rPr>
              <a:t>interactions.</a:t>
            </a:r>
            <a:endParaRPr lang="en-US" sz="2400" dirty="0">
              <a:latin typeface="+mn-lt"/>
            </a:endParaRPr>
          </a:p>
          <a:p>
            <a:pPr>
              <a:buFontTx/>
              <a:buChar char="-"/>
            </a:pPr>
            <a:endParaRPr lang="en-US" sz="2400" dirty="0">
              <a:latin typeface="+mn-lt"/>
            </a:endParaRPr>
          </a:p>
          <a:p>
            <a:pPr>
              <a:buFontTx/>
              <a:buChar char="-"/>
            </a:pPr>
            <a:endParaRPr lang="en-US" sz="2000" dirty="0"/>
          </a:p>
          <a:p>
            <a:pPr>
              <a:buFontTx/>
              <a:buChar char="-"/>
            </a:pPr>
            <a:endParaRPr lang="en-US" dirty="0"/>
          </a:p>
          <a:p>
            <a:pPr marL="0" indent="0">
              <a:buNone/>
            </a:pPr>
            <a:endParaRPr lang="en-US" dirty="0"/>
          </a:p>
        </p:txBody>
      </p:sp>
    </p:spTree>
    <p:extLst>
      <p:ext uri="{BB962C8B-B14F-4D97-AF65-F5344CB8AC3E}">
        <p14:creationId xmlns="" xmlns:p14="http://schemas.microsoft.com/office/powerpoint/2010/main" val="2937306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60637D-6CA8-C24D-9DB1-75A34B289D76}"/>
              </a:ext>
            </a:extLst>
          </p:cNvPr>
          <p:cNvSpPr>
            <a:spLocks noGrp="1"/>
          </p:cNvSpPr>
          <p:nvPr>
            <p:ph type="title"/>
          </p:nvPr>
        </p:nvSpPr>
        <p:spPr>
          <a:xfrm>
            <a:off x="457199" y="215660"/>
            <a:ext cx="8534643" cy="729203"/>
          </a:xfrm>
        </p:spPr>
        <p:txBody>
          <a:bodyPr>
            <a:normAutofit fontScale="90000"/>
          </a:bodyPr>
          <a:lstStyle/>
          <a:p>
            <a:r>
              <a:rPr lang="en-US" dirty="0"/>
              <a:t>Different Causal Mechanisms may Operate at different time delays</a:t>
            </a:r>
          </a:p>
        </p:txBody>
      </p:sp>
      <p:cxnSp>
        <p:nvCxnSpPr>
          <p:cNvPr id="5" name="Straight Arrow Connector 4">
            <a:extLst>
              <a:ext uri="{FF2B5EF4-FFF2-40B4-BE49-F238E27FC236}">
                <a16:creationId xmlns="" xmlns:a16="http://schemas.microsoft.com/office/drawing/2014/main" id="{39724A5A-29E7-8947-94F4-049108604FEA}"/>
              </a:ext>
            </a:extLst>
          </p:cNvPr>
          <p:cNvCxnSpPr/>
          <p:nvPr/>
        </p:nvCxnSpPr>
        <p:spPr>
          <a:xfrm>
            <a:off x="844952" y="5833641"/>
            <a:ext cx="7893934" cy="0"/>
          </a:xfrm>
          <a:prstGeom prst="straightConnector1">
            <a:avLst/>
          </a:prstGeom>
          <a:ln w="38100">
            <a:solidFill>
              <a:schemeClr val="tx1">
                <a:lumMod val="50000"/>
                <a:lumOff val="50000"/>
              </a:schemeClr>
            </a:solidFill>
            <a:prstDash val="solid"/>
            <a:tailEnd type="triangle" w="lg" len="lg"/>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 xmlns:a16="http://schemas.microsoft.com/office/drawing/2014/main" id="{5E660D4E-F088-3249-AC21-4F2DEC0ED911}"/>
              </a:ext>
            </a:extLst>
          </p:cNvPr>
          <p:cNvCxnSpPr/>
          <p:nvPr/>
        </p:nvCxnSpPr>
        <p:spPr>
          <a:xfrm flipV="1">
            <a:off x="1277797" y="1612980"/>
            <a:ext cx="0" cy="4606725"/>
          </a:xfrm>
          <a:prstGeom prst="straightConnector1">
            <a:avLst/>
          </a:prstGeom>
          <a:ln w="38100">
            <a:solidFill>
              <a:schemeClr val="tx1">
                <a:lumMod val="50000"/>
                <a:lumOff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8" name="Freeform 7">
            <a:extLst>
              <a:ext uri="{FF2B5EF4-FFF2-40B4-BE49-F238E27FC236}">
                <a16:creationId xmlns="" xmlns:a16="http://schemas.microsoft.com/office/drawing/2014/main" id="{738B3202-CEB8-C645-9EC9-5C56D0230014}"/>
              </a:ext>
            </a:extLst>
          </p:cNvPr>
          <p:cNvSpPr/>
          <p:nvPr/>
        </p:nvSpPr>
        <p:spPr>
          <a:xfrm>
            <a:off x="1625520" y="1625014"/>
            <a:ext cx="7199453" cy="3345107"/>
          </a:xfrm>
          <a:custGeom>
            <a:avLst/>
            <a:gdLst>
              <a:gd name="connsiteX0" fmla="*/ 0 w 7199453"/>
              <a:gd name="connsiteY0" fmla="*/ 2951568 h 3345107"/>
              <a:gd name="connsiteX1" fmla="*/ 891250 w 7199453"/>
              <a:gd name="connsiteY1" fmla="*/ 416712 h 3345107"/>
              <a:gd name="connsiteX2" fmla="*/ 1875098 w 7199453"/>
              <a:gd name="connsiteY2" fmla="*/ 173644 h 3345107"/>
              <a:gd name="connsiteX3" fmla="*/ 3171463 w 7199453"/>
              <a:gd name="connsiteY3" fmla="*/ 2164489 h 3345107"/>
              <a:gd name="connsiteX4" fmla="*/ 4791919 w 7199453"/>
              <a:gd name="connsiteY4" fmla="*/ 3136763 h 3345107"/>
              <a:gd name="connsiteX5" fmla="*/ 7199453 w 7199453"/>
              <a:gd name="connsiteY5" fmla="*/ 3345107 h 3345107"/>
              <a:gd name="connsiteX6" fmla="*/ 7199453 w 7199453"/>
              <a:gd name="connsiteY6" fmla="*/ 3345107 h 3345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9453" h="3345107">
                <a:moveTo>
                  <a:pt x="0" y="2951568"/>
                </a:moveTo>
                <a:cubicBezTo>
                  <a:pt x="289367" y="1915633"/>
                  <a:pt x="578734" y="879699"/>
                  <a:pt x="891250" y="416712"/>
                </a:cubicBezTo>
                <a:cubicBezTo>
                  <a:pt x="1203766" y="-46275"/>
                  <a:pt x="1495063" y="-117652"/>
                  <a:pt x="1875098" y="173644"/>
                </a:cubicBezTo>
                <a:cubicBezTo>
                  <a:pt x="2255134" y="464940"/>
                  <a:pt x="2685326" y="1670636"/>
                  <a:pt x="3171463" y="2164489"/>
                </a:cubicBezTo>
                <a:cubicBezTo>
                  <a:pt x="3657600" y="2658342"/>
                  <a:pt x="4120587" y="2939993"/>
                  <a:pt x="4791919" y="3136763"/>
                </a:cubicBezTo>
                <a:cubicBezTo>
                  <a:pt x="5463251" y="3333533"/>
                  <a:pt x="7199453" y="3345107"/>
                  <a:pt x="7199453" y="3345107"/>
                </a:cubicBezTo>
                <a:lnTo>
                  <a:pt x="7199453" y="3345107"/>
                </a:lnTo>
              </a:path>
            </a:pathLst>
          </a:cu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 xmlns:a16="http://schemas.microsoft.com/office/drawing/2014/main" id="{BF479874-EAC7-D54E-8AC9-F25B76243A2C}"/>
              </a:ext>
            </a:extLst>
          </p:cNvPr>
          <p:cNvSpPr txBox="1"/>
          <p:nvPr/>
        </p:nvSpPr>
        <p:spPr>
          <a:xfrm>
            <a:off x="6431590" y="5509551"/>
            <a:ext cx="2560253" cy="338554"/>
          </a:xfrm>
          <a:prstGeom prst="rect">
            <a:avLst/>
          </a:prstGeom>
          <a:noFill/>
        </p:spPr>
        <p:txBody>
          <a:bodyPr wrap="none" rtlCol="0">
            <a:spAutoFit/>
          </a:bodyPr>
          <a:lstStyle/>
          <a:p>
            <a:r>
              <a:rPr lang="en-US" sz="1600" dirty="0"/>
              <a:t>Time since start of lockdown</a:t>
            </a:r>
          </a:p>
        </p:txBody>
      </p:sp>
      <p:sp>
        <p:nvSpPr>
          <p:cNvPr id="11" name="TextBox 10">
            <a:extLst>
              <a:ext uri="{FF2B5EF4-FFF2-40B4-BE49-F238E27FC236}">
                <a16:creationId xmlns="" xmlns:a16="http://schemas.microsoft.com/office/drawing/2014/main" id="{4FA4449B-7087-9A4B-8549-C4280D14FD42}"/>
              </a:ext>
            </a:extLst>
          </p:cNvPr>
          <p:cNvSpPr txBox="1"/>
          <p:nvPr/>
        </p:nvSpPr>
        <p:spPr>
          <a:xfrm>
            <a:off x="0" y="1744655"/>
            <a:ext cx="1277797" cy="830997"/>
          </a:xfrm>
          <a:prstGeom prst="rect">
            <a:avLst/>
          </a:prstGeom>
          <a:noFill/>
        </p:spPr>
        <p:txBody>
          <a:bodyPr wrap="square" rtlCol="0">
            <a:spAutoFit/>
          </a:bodyPr>
          <a:lstStyle/>
          <a:p>
            <a:r>
              <a:rPr lang="en-US" sz="1600" dirty="0"/>
              <a:t>Strength of Causal Mechanism</a:t>
            </a:r>
          </a:p>
        </p:txBody>
      </p:sp>
      <p:sp>
        <p:nvSpPr>
          <p:cNvPr id="13" name="Freeform 12">
            <a:extLst>
              <a:ext uri="{FF2B5EF4-FFF2-40B4-BE49-F238E27FC236}">
                <a16:creationId xmlns="" xmlns:a16="http://schemas.microsoft.com/office/drawing/2014/main" id="{84E0BD48-FD11-694A-83CA-07DC4363474D}"/>
              </a:ext>
            </a:extLst>
          </p:cNvPr>
          <p:cNvSpPr/>
          <p:nvPr/>
        </p:nvSpPr>
        <p:spPr>
          <a:xfrm>
            <a:off x="1809750" y="1562100"/>
            <a:ext cx="6896100" cy="3181350"/>
          </a:xfrm>
          <a:custGeom>
            <a:avLst/>
            <a:gdLst>
              <a:gd name="connsiteX0" fmla="*/ 0 w 6896100"/>
              <a:gd name="connsiteY0" fmla="*/ 3181350 h 3181350"/>
              <a:gd name="connsiteX1" fmla="*/ 1219200 w 6896100"/>
              <a:gd name="connsiteY1" fmla="*/ 2743200 h 3181350"/>
              <a:gd name="connsiteX2" fmla="*/ 2247900 w 6896100"/>
              <a:gd name="connsiteY2" fmla="*/ 1028700 h 3181350"/>
              <a:gd name="connsiteX3" fmla="*/ 3581400 w 6896100"/>
              <a:gd name="connsiteY3" fmla="*/ 190500 h 3181350"/>
              <a:gd name="connsiteX4" fmla="*/ 6896100 w 689610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6100" h="3181350">
                <a:moveTo>
                  <a:pt x="0" y="3181350"/>
                </a:moveTo>
                <a:cubicBezTo>
                  <a:pt x="422275" y="3141662"/>
                  <a:pt x="844550" y="3101975"/>
                  <a:pt x="1219200" y="2743200"/>
                </a:cubicBezTo>
                <a:cubicBezTo>
                  <a:pt x="1593850" y="2384425"/>
                  <a:pt x="1854200" y="1454150"/>
                  <a:pt x="2247900" y="1028700"/>
                </a:cubicBezTo>
                <a:cubicBezTo>
                  <a:pt x="2641600" y="603250"/>
                  <a:pt x="2806700" y="361950"/>
                  <a:pt x="3581400" y="190500"/>
                </a:cubicBezTo>
                <a:cubicBezTo>
                  <a:pt x="4356100" y="19050"/>
                  <a:pt x="5626100" y="9525"/>
                  <a:pt x="6896100" y="0"/>
                </a:cubicBezTo>
              </a:path>
            </a:pathLst>
          </a:cu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 xmlns:a16="http://schemas.microsoft.com/office/drawing/2014/main" id="{7A6A1D0C-7D5F-6344-891C-1EBC0842B563}"/>
              </a:ext>
            </a:extLst>
          </p:cNvPr>
          <p:cNvSpPr txBox="1"/>
          <p:nvPr/>
        </p:nvSpPr>
        <p:spPr>
          <a:xfrm>
            <a:off x="5924550" y="4150517"/>
            <a:ext cx="2636684" cy="400110"/>
          </a:xfrm>
          <a:prstGeom prst="rect">
            <a:avLst/>
          </a:prstGeom>
          <a:noFill/>
        </p:spPr>
        <p:txBody>
          <a:bodyPr wrap="none" rtlCol="0">
            <a:spAutoFit/>
          </a:bodyPr>
          <a:lstStyle/>
          <a:p>
            <a:r>
              <a:rPr lang="en-US" sz="2000" b="1" dirty="0">
                <a:solidFill>
                  <a:srgbClr val="C00000"/>
                </a:solidFill>
              </a:rPr>
              <a:t>Opportunity Reduction</a:t>
            </a:r>
          </a:p>
        </p:txBody>
      </p:sp>
      <p:sp>
        <p:nvSpPr>
          <p:cNvPr id="15" name="TextBox 14">
            <a:extLst>
              <a:ext uri="{FF2B5EF4-FFF2-40B4-BE49-F238E27FC236}">
                <a16:creationId xmlns="" xmlns:a16="http://schemas.microsoft.com/office/drawing/2014/main" id="{87C18CF3-1A4C-1740-AFF7-F189745EE996}"/>
              </a:ext>
            </a:extLst>
          </p:cNvPr>
          <p:cNvSpPr txBox="1"/>
          <p:nvPr/>
        </p:nvSpPr>
        <p:spPr>
          <a:xfrm>
            <a:off x="4991522" y="1105963"/>
            <a:ext cx="909993" cy="400110"/>
          </a:xfrm>
          <a:prstGeom prst="rect">
            <a:avLst/>
          </a:prstGeom>
          <a:noFill/>
        </p:spPr>
        <p:txBody>
          <a:bodyPr wrap="none" rtlCol="0">
            <a:spAutoFit/>
          </a:bodyPr>
          <a:lstStyle/>
          <a:p>
            <a:r>
              <a:rPr lang="en-US" sz="2000" b="1" dirty="0">
                <a:solidFill>
                  <a:schemeClr val="accent1">
                    <a:lumMod val="75000"/>
                  </a:schemeClr>
                </a:solidFill>
              </a:rPr>
              <a:t>Strains</a:t>
            </a:r>
          </a:p>
        </p:txBody>
      </p:sp>
    </p:spTree>
    <p:extLst>
      <p:ext uri="{BB962C8B-B14F-4D97-AF65-F5344CB8AC3E}">
        <p14:creationId xmlns="" xmlns:p14="http://schemas.microsoft.com/office/powerpoint/2010/main" val="1352701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F8550E0C-48F3-F944-B4B0-7B6F50BD71CF}"/>
              </a:ext>
            </a:extLst>
          </p:cNvPr>
          <p:cNvSpPr/>
          <p:nvPr/>
        </p:nvSpPr>
        <p:spPr>
          <a:xfrm>
            <a:off x="0" y="2783840"/>
            <a:ext cx="9387840" cy="12395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 xmlns:a16="http://schemas.microsoft.com/office/drawing/2014/main" id="{20E16656-3A8F-9C4C-AE1E-565E5BA91914}"/>
              </a:ext>
            </a:extLst>
          </p:cNvPr>
          <p:cNvSpPr/>
          <p:nvPr/>
        </p:nvSpPr>
        <p:spPr>
          <a:xfrm>
            <a:off x="457200" y="3095972"/>
            <a:ext cx="4745017" cy="584775"/>
          </a:xfrm>
          <a:prstGeom prst="rect">
            <a:avLst/>
          </a:prstGeom>
        </p:spPr>
        <p:txBody>
          <a:bodyPr wrap="none">
            <a:spAutoFit/>
          </a:bodyPr>
          <a:lstStyle/>
          <a:p>
            <a:r>
              <a:rPr lang="en-GB" sz="3200" b="1" dirty="0">
                <a:solidFill>
                  <a:srgbClr val="FFE8C6"/>
                </a:solidFill>
              </a:rPr>
              <a:t>Looting and Violent Unrest</a:t>
            </a:r>
            <a:endParaRPr lang="en-US" sz="3200" b="1" dirty="0">
              <a:solidFill>
                <a:srgbClr val="FFE8C6"/>
              </a:solidFill>
            </a:endParaRPr>
          </a:p>
        </p:txBody>
      </p:sp>
    </p:spTree>
    <p:extLst>
      <p:ext uri="{BB962C8B-B14F-4D97-AF65-F5344CB8AC3E}">
        <p14:creationId xmlns="" xmlns:p14="http://schemas.microsoft.com/office/powerpoint/2010/main" val="3245373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5A2D0D-DE85-CA49-96B4-63B9757E493B}"/>
              </a:ext>
            </a:extLst>
          </p:cNvPr>
          <p:cNvSpPr>
            <a:spLocks noGrp="1"/>
          </p:cNvSpPr>
          <p:nvPr>
            <p:ph type="title"/>
          </p:nvPr>
        </p:nvSpPr>
        <p:spPr/>
        <p:txBody>
          <a:bodyPr/>
          <a:lstStyle/>
          <a:p>
            <a:r>
              <a:rPr lang="en-US" dirty="0"/>
              <a:t>Looting and violent unrest?</a:t>
            </a:r>
          </a:p>
        </p:txBody>
      </p:sp>
      <p:sp>
        <p:nvSpPr>
          <p:cNvPr id="5" name="Rectangle 4">
            <a:extLst>
              <a:ext uri="{FF2B5EF4-FFF2-40B4-BE49-F238E27FC236}">
                <a16:creationId xmlns="" xmlns:a16="http://schemas.microsoft.com/office/drawing/2014/main" id="{FA8EEAF0-24DC-C040-ACC6-FF1A6912E38E}"/>
              </a:ext>
            </a:extLst>
          </p:cNvPr>
          <p:cNvSpPr/>
          <p:nvPr/>
        </p:nvSpPr>
        <p:spPr>
          <a:xfrm>
            <a:off x="457199" y="2777706"/>
            <a:ext cx="8489406" cy="1477328"/>
          </a:xfrm>
          <a:prstGeom prst="rect">
            <a:avLst/>
          </a:prstGeom>
        </p:spPr>
        <p:txBody>
          <a:bodyPr wrap="square">
            <a:spAutoFit/>
          </a:bodyPr>
          <a:lstStyle/>
          <a:p>
            <a:r>
              <a:rPr lang="en-GB" b="1" dirty="0">
                <a:solidFill>
                  <a:srgbClr val="C00000"/>
                </a:solidFill>
                <a:latin typeface="Arial" panose="020B0604020202020204" pitchFamily="34" charset="0"/>
              </a:rPr>
              <a:t>Jamaica</a:t>
            </a:r>
          </a:p>
          <a:p>
            <a:r>
              <a:rPr lang="en-GB" dirty="0">
                <a:solidFill>
                  <a:srgbClr val="333333"/>
                </a:solidFill>
                <a:latin typeface="Arial" panose="020B0604020202020204" pitchFamily="34" charset="0"/>
              </a:rPr>
              <a:t>[Head of the Kingston Central Division Superintendent </a:t>
            </a:r>
            <a:r>
              <a:rPr lang="en-GB" dirty="0">
                <a:solidFill>
                  <a:srgbClr val="333333"/>
                </a:solidFill>
                <a:latin typeface="Arial" panose="020B0604020202020204" pitchFamily="34" charset="0"/>
              </a:rPr>
              <a:t>Maldria</a:t>
            </a:r>
            <a:r>
              <a:rPr lang="en-GB" dirty="0">
                <a:solidFill>
                  <a:srgbClr val="333333"/>
                </a:solidFill>
                <a:latin typeface="Arial" panose="020B0604020202020204" pitchFamily="34" charset="0"/>
              </a:rPr>
              <a:t> Jones-Williams]</a:t>
            </a:r>
            <a:r>
              <a:rPr lang="en-GB" dirty="0"/>
              <a:t> rebuffed reports reaching </a:t>
            </a:r>
            <a:r>
              <a:rPr lang="en-GB" b="1" dirty="0"/>
              <a:t>The Sunday Gleaner</a:t>
            </a:r>
            <a:r>
              <a:rPr lang="en-GB" dirty="0">
                <a:solidFill>
                  <a:srgbClr val="333333"/>
                </a:solidFill>
                <a:latin typeface="Arial" panose="020B0604020202020204" pitchFamily="34" charset="0"/>
              </a:rPr>
              <a:t> </a:t>
            </a:r>
            <a:r>
              <a:rPr lang="en-GB" dirty="0"/>
              <a:t>that </a:t>
            </a:r>
            <a:r>
              <a:rPr lang="en-GB" b="1" dirty="0"/>
              <a:t>wholesales downtown were being targeted for break-ins and looting, scenarios that security experts warned were not far off if the novel coronavirus public-health crisis persists.</a:t>
            </a:r>
            <a:endParaRPr lang="en-US" b="1" dirty="0"/>
          </a:p>
        </p:txBody>
      </p:sp>
      <p:sp>
        <p:nvSpPr>
          <p:cNvPr id="6" name="Rectangle 5">
            <a:extLst>
              <a:ext uri="{FF2B5EF4-FFF2-40B4-BE49-F238E27FC236}">
                <a16:creationId xmlns="" xmlns:a16="http://schemas.microsoft.com/office/drawing/2014/main" id="{607854C9-965F-A444-9466-59440A45E27E}"/>
              </a:ext>
            </a:extLst>
          </p:cNvPr>
          <p:cNvSpPr/>
          <p:nvPr/>
        </p:nvSpPr>
        <p:spPr>
          <a:xfrm>
            <a:off x="457201" y="5589917"/>
            <a:ext cx="8686800" cy="646331"/>
          </a:xfrm>
          <a:prstGeom prst="rect">
            <a:avLst/>
          </a:prstGeom>
        </p:spPr>
        <p:txBody>
          <a:bodyPr wrap="square">
            <a:spAutoFit/>
          </a:bodyPr>
          <a:lstStyle/>
          <a:p>
            <a:r>
              <a:rPr lang="en-US" dirty="0">
                <a:hlinkClick r:id="rId2"/>
              </a:rPr>
              <a:t>https://www.aljazeera.com/news/2020/03/pakistan-daily-wagers-struggle-survive-coronavirus-lockdown-200325115143152.html</a:t>
            </a:r>
            <a:r>
              <a:rPr lang="en-US" dirty="0"/>
              <a:t> </a:t>
            </a:r>
          </a:p>
        </p:txBody>
      </p:sp>
      <p:sp>
        <p:nvSpPr>
          <p:cNvPr id="7" name="Rectangle 6">
            <a:extLst>
              <a:ext uri="{FF2B5EF4-FFF2-40B4-BE49-F238E27FC236}">
                <a16:creationId xmlns="" xmlns:a16="http://schemas.microsoft.com/office/drawing/2014/main" id="{F1773FED-3D0D-0549-9D4E-D492C3E526DD}"/>
              </a:ext>
            </a:extLst>
          </p:cNvPr>
          <p:cNvSpPr/>
          <p:nvPr/>
        </p:nvSpPr>
        <p:spPr>
          <a:xfrm>
            <a:off x="457200" y="4255034"/>
            <a:ext cx="8292352" cy="1200329"/>
          </a:xfrm>
          <a:prstGeom prst="rect">
            <a:avLst/>
          </a:prstGeom>
        </p:spPr>
        <p:txBody>
          <a:bodyPr wrap="square">
            <a:spAutoFit/>
          </a:bodyPr>
          <a:lstStyle/>
          <a:p>
            <a:r>
              <a:rPr lang="en-GB" b="1" dirty="0">
                <a:solidFill>
                  <a:srgbClr val="C00000"/>
                </a:solidFill>
                <a:latin typeface="HelveticaNeueLTPro-Bd"/>
              </a:rPr>
              <a:t>Pakistan</a:t>
            </a:r>
          </a:p>
          <a:p>
            <a:r>
              <a:rPr lang="en-GB" dirty="0">
                <a:solidFill>
                  <a:srgbClr val="000000"/>
                </a:solidFill>
                <a:latin typeface="HelveticaNeueLTPro-Bd"/>
              </a:rPr>
              <a:t>Pakistan daily wagers struggle to survive in coronavirus lockdown</a:t>
            </a:r>
          </a:p>
          <a:p>
            <a:r>
              <a:rPr lang="en-GB" i="1" dirty="0">
                <a:solidFill>
                  <a:srgbClr val="737373"/>
                </a:solidFill>
                <a:latin typeface="Georgia" panose="02040502050405020303" pitchFamily="18" charset="0"/>
              </a:rPr>
              <a:t>Daily wage workers and poor face hunger as authorities in Pakistan impose lockdown to check the spread of COVID-19</a:t>
            </a:r>
            <a:endParaRPr lang="en-GB" b="0" i="1" u="none" strike="noStrike" dirty="0">
              <a:solidFill>
                <a:srgbClr val="737373"/>
              </a:solidFill>
              <a:effectLst/>
              <a:latin typeface="Georgia" panose="02040502050405020303" pitchFamily="18" charset="0"/>
            </a:endParaRPr>
          </a:p>
        </p:txBody>
      </p:sp>
      <p:sp>
        <p:nvSpPr>
          <p:cNvPr id="8" name="TextBox 7">
            <a:extLst>
              <a:ext uri="{FF2B5EF4-FFF2-40B4-BE49-F238E27FC236}">
                <a16:creationId xmlns="" xmlns:a16="http://schemas.microsoft.com/office/drawing/2014/main" id="{7215B71E-A674-034F-80E7-DC17C211E0B2}"/>
              </a:ext>
            </a:extLst>
          </p:cNvPr>
          <p:cNvSpPr txBox="1"/>
          <p:nvPr/>
        </p:nvSpPr>
        <p:spPr>
          <a:xfrm>
            <a:off x="457199" y="944863"/>
            <a:ext cx="4476519"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Increasing food prices</a:t>
            </a:r>
          </a:p>
          <a:p>
            <a:pPr marL="285750" indent="-285750">
              <a:buFont typeface="Arial" panose="020B0604020202020204" pitchFamily="34" charset="0"/>
              <a:buChar char="•"/>
            </a:pPr>
            <a:r>
              <a:rPr lang="en-US" sz="2400" dirty="0"/>
              <a:t>Absolute poverty and hunger</a:t>
            </a:r>
          </a:p>
          <a:p>
            <a:pPr marL="285750" indent="-285750">
              <a:buFont typeface="Arial" panose="020B0604020202020204" pitchFamily="34" charset="0"/>
              <a:buChar char="•"/>
            </a:pPr>
            <a:r>
              <a:rPr lang="en-US" sz="2400" dirty="0"/>
              <a:t>Deserted warehouses</a:t>
            </a:r>
          </a:p>
          <a:p>
            <a:pPr marL="285750" indent="-285750">
              <a:buFont typeface="Arial" panose="020B0604020202020204" pitchFamily="34" charset="0"/>
              <a:buChar char="•"/>
            </a:pPr>
            <a:r>
              <a:rPr lang="en-US" sz="2400" dirty="0"/>
              <a:t>Declining state legitimacy</a:t>
            </a:r>
          </a:p>
        </p:txBody>
      </p:sp>
      <p:pic>
        <p:nvPicPr>
          <p:cNvPr id="9" name="Picture 8">
            <a:extLst>
              <a:ext uri="{FF2B5EF4-FFF2-40B4-BE49-F238E27FC236}">
                <a16:creationId xmlns="" xmlns:a16="http://schemas.microsoft.com/office/drawing/2014/main" id="{F56BAEF4-F0F2-DD49-A604-EB0E7E088956}"/>
              </a:ext>
            </a:extLst>
          </p:cNvPr>
          <p:cNvPicPr>
            <a:picLocks noChangeAspect="1"/>
          </p:cNvPicPr>
          <p:nvPr/>
        </p:nvPicPr>
        <p:blipFill>
          <a:blip r:embed="rId3"/>
          <a:stretch>
            <a:fillRect/>
          </a:stretch>
        </p:blipFill>
        <p:spPr>
          <a:xfrm>
            <a:off x="5174705" y="247734"/>
            <a:ext cx="3771900" cy="2133600"/>
          </a:xfrm>
          <a:prstGeom prst="rect">
            <a:avLst/>
          </a:prstGeom>
        </p:spPr>
      </p:pic>
    </p:spTree>
    <p:extLst>
      <p:ext uri="{BB962C8B-B14F-4D97-AF65-F5344CB8AC3E}">
        <p14:creationId xmlns="" xmlns:p14="http://schemas.microsoft.com/office/powerpoint/2010/main" val="697208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F8550E0C-48F3-F944-B4B0-7B6F50BD71CF}"/>
              </a:ext>
            </a:extLst>
          </p:cNvPr>
          <p:cNvSpPr/>
          <p:nvPr/>
        </p:nvSpPr>
        <p:spPr>
          <a:xfrm>
            <a:off x="0" y="2783840"/>
            <a:ext cx="9387840" cy="12395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 xmlns:a16="http://schemas.microsoft.com/office/drawing/2014/main" id="{20E16656-3A8F-9C4C-AE1E-565E5BA91914}"/>
              </a:ext>
            </a:extLst>
          </p:cNvPr>
          <p:cNvSpPr/>
          <p:nvPr/>
        </p:nvSpPr>
        <p:spPr>
          <a:xfrm>
            <a:off x="457200" y="3095972"/>
            <a:ext cx="3341171" cy="584775"/>
          </a:xfrm>
          <a:prstGeom prst="rect">
            <a:avLst/>
          </a:prstGeom>
        </p:spPr>
        <p:txBody>
          <a:bodyPr wrap="none">
            <a:spAutoFit/>
          </a:bodyPr>
          <a:lstStyle/>
          <a:p>
            <a:r>
              <a:rPr lang="en-GB" sz="3200" b="1" dirty="0">
                <a:solidFill>
                  <a:srgbClr val="FFE8C6"/>
                </a:solidFill>
              </a:rPr>
              <a:t>Domestic Violence</a:t>
            </a:r>
            <a:endParaRPr lang="en-US" sz="3200" b="1" dirty="0">
              <a:solidFill>
                <a:srgbClr val="FFE8C6"/>
              </a:solidFill>
            </a:endParaRPr>
          </a:p>
        </p:txBody>
      </p:sp>
      <p:cxnSp>
        <p:nvCxnSpPr>
          <p:cNvPr id="6" name="Straight Arrow Connector 5">
            <a:extLst>
              <a:ext uri="{FF2B5EF4-FFF2-40B4-BE49-F238E27FC236}">
                <a16:creationId xmlns="" xmlns:a16="http://schemas.microsoft.com/office/drawing/2014/main" id="{8AA1A3AD-C455-C74B-B299-C4CAAC6BEC22}"/>
              </a:ext>
            </a:extLst>
          </p:cNvPr>
          <p:cNvCxnSpPr>
            <a:cxnSpLocks/>
          </p:cNvCxnSpPr>
          <p:nvPr/>
        </p:nvCxnSpPr>
        <p:spPr>
          <a:xfrm flipV="1">
            <a:off x="5432612" y="5504324"/>
            <a:ext cx="0" cy="1380564"/>
          </a:xfrm>
          <a:prstGeom prst="straightConnector1">
            <a:avLst/>
          </a:prstGeom>
          <a:ln w="101600">
            <a:tailEnd type="none"/>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 xmlns:a16="http://schemas.microsoft.com/office/drawing/2014/main" id="{D4163B5C-3E17-0945-AA18-EC311CAD0B6A}"/>
              </a:ext>
            </a:extLst>
          </p:cNvPr>
          <p:cNvCxnSpPr>
            <a:cxnSpLocks/>
          </p:cNvCxnSpPr>
          <p:nvPr/>
        </p:nvCxnSpPr>
        <p:spPr>
          <a:xfrm flipV="1">
            <a:off x="2922494" y="4858865"/>
            <a:ext cx="5020236" cy="1290917"/>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 xmlns:a16="http://schemas.microsoft.com/office/drawing/2014/main" id="{313125C2-8E13-F84B-9F54-844CE1D8347F}"/>
              </a:ext>
            </a:extLst>
          </p:cNvPr>
          <p:cNvSpPr txBox="1"/>
          <p:nvPr/>
        </p:nvSpPr>
        <p:spPr>
          <a:xfrm>
            <a:off x="2564034" y="5319657"/>
            <a:ext cx="1613519" cy="369332"/>
          </a:xfrm>
          <a:prstGeom prst="rect">
            <a:avLst/>
          </a:prstGeom>
          <a:noFill/>
        </p:spPr>
        <p:txBody>
          <a:bodyPr wrap="none" rtlCol="0">
            <a:spAutoFit/>
          </a:bodyPr>
          <a:lstStyle/>
          <a:p>
            <a:r>
              <a:rPr lang="en-US" dirty="0"/>
              <a:t>Street Violence</a:t>
            </a:r>
          </a:p>
        </p:txBody>
      </p:sp>
      <p:sp>
        <p:nvSpPr>
          <p:cNvPr id="9" name="TextBox 8">
            <a:extLst>
              <a:ext uri="{FF2B5EF4-FFF2-40B4-BE49-F238E27FC236}">
                <a16:creationId xmlns="" xmlns:a16="http://schemas.microsoft.com/office/drawing/2014/main" id="{B15534B5-5072-0F4F-A521-A12774F38C3D}"/>
              </a:ext>
            </a:extLst>
          </p:cNvPr>
          <p:cNvSpPr txBox="1"/>
          <p:nvPr/>
        </p:nvSpPr>
        <p:spPr>
          <a:xfrm>
            <a:off x="7262608" y="4221984"/>
            <a:ext cx="1926168" cy="369332"/>
          </a:xfrm>
          <a:prstGeom prst="rect">
            <a:avLst/>
          </a:prstGeom>
          <a:noFill/>
        </p:spPr>
        <p:txBody>
          <a:bodyPr wrap="none" rtlCol="0">
            <a:spAutoFit/>
          </a:bodyPr>
          <a:lstStyle/>
          <a:p>
            <a:r>
              <a:rPr lang="en-US" dirty="0"/>
              <a:t>Domestic Violence</a:t>
            </a:r>
          </a:p>
        </p:txBody>
      </p:sp>
      <p:cxnSp>
        <p:nvCxnSpPr>
          <p:cNvPr id="10" name="Straight Arrow Connector 9">
            <a:extLst>
              <a:ext uri="{FF2B5EF4-FFF2-40B4-BE49-F238E27FC236}">
                <a16:creationId xmlns="" xmlns:a16="http://schemas.microsoft.com/office/drawing/2014/main" id="{3CCC16DF-78BF-2D4B-95E3-7D0CA9ECF59D}"/>
              </a:ext>
            </a:extLst>
          </p:cNvPr>
          <p:cNvCxnSpPr>
            <a:cxnSpLocks/>
          </p:cNvCxnSpPr>
          <p:nvPr/>
        </p:nvCxnSpPr>
        <p:spPr>
          <a:xfrm flipV="1">
            <a:off x="7942730" y="5047123"/>
            <a:ext cx="0" cy="1646479"/>
          </a:xfrm>
          <a:prstGeom prst="straightConnector1">
            <a:avLst/>
          </a:prstGeom>
          <a:ln w="635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 xmlns:a16="http://schemas.microsoft.com/office/drawing/2014/main" id="{22D713CB-61A7-9E44-8119-CC693F44FB8E}"/>
              </a:ext>
            </a:extLst>
          </p:cNvPr>
          <p:cNvCxnSpPr>
            <a:cxnSpLocks/>
          </p:cNvCxnSpPr>
          <p:nvPr/>
        </p:nvCxnSpPr>
        <p:spPr>
          <a:xfrm>
            <a:off x="3326097" y="6141059"/>
            <a:ext cx="0" cy="552543"/>
          </a:xfrm>
          <a:prstGeom prst="straightConnector1">
            <a:avLst/>
          </a:prstGeom>
          <a:ln w="635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 xmlns:a16="http://schemas.microsoft.com/office/drawing/2014/main" id="{2E1142E7-2817-1C4C-9FC5-F11058E540B2}"/>
              </a:ext>
            </a:extLst>
          </p:cNvPr>
          <p:cNvSpPr txBox="1"/>
          <p:nvPr/>
        </p:nvSpPr>
        <p:spPr>
          <a:xfrm>
            <a:off x="5200797" y="4654069"/>
            <a:ext cx="445956" cy="769441"/>
          </a:xfrm>
          <a:prstGeom prst="rect">
            <a:avLst/>
          </a:prstGeom>
          <a:noFill/>
        </p:spPr>
        <p:txBody>
          <a:bodyPr wrap="none" rtlCol="0">
            <a:spAutoFit/>
          </a:bodyPr>
          <a:lstStyle/>
          <a:p>
            <a:r>
              <a:rPr lang="en-US" sz="4400" dirty="0"/>
              <a:t>?</a:t>
            </a:r>
          </a:p>
        </p:txBody>
      </p:sp>
      <p:sp>
        <p:nvSpPr>
          <p:cNvPr id="13" name="Oval 12">
            <a:extLst>
              <a:ext uri="{FF2B5EF4-FFF2-40B4-BE49-F238E27FC236}">
                <a16:creationId xmlns="" xmlns:a16="http://schemas.microsoft.com/office/drawing/2014/main" id="{C191A990-9EF0-C743-97ED-F3C460C11DCF}"/>
              </a:ext>
            </a:extLst>
          </p:cNvPr>
          <p:cNvSpPr/>
          <p:nvPr/>
        </p:nvSpPr>
        <p:spPr>
          <a:xfrm>
            <a:off x="5200797" y="5319657"/>
            <a:ext cx="445956" cy="377910"/>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652485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435189-E8BE-3D45-9C43-48A160BD835E}"/>
              </a:ext>
            </a:extLst>
          </p:cNvPr>
          <p:cNvSpPr>
            <a:spLocks noGrp="1"/>
          </p:cNvSpPr>
          <p:nvPr>
            <p:ph type="title"/>
          </p:nvPr>
        </p:nvSpPr>
        <p:spPr/>
        <p:txBody>
          <a:bodyPr/>
          <a:lstStyle/>
          <a:p>
            <a:r>
              <a:rPr lang="en-US" dirty="0"/>
              <a:t>Warnings</a:t>
            </a:r>
          </a:p>
        </p:txBody>
      </p:sp>
      <p:sp>
        <p:nvSpPr>
          <p:cNvPr id="3" name="Content Placeholder 2">
            <a:extLst>
              <a:ext uri="{FF2B5EF4-FFF2-40B4-BE49-F238E27FC236}">
                <a16:creationId xmlns="" xmlns:a16="http://schemas.microsoft.com/office/drawing/2014/main" id="{EA196A07-C165-5A4F-A938-BAB2791702E1}"/>
              </a:ext>
            </a:extLst>
          </p:cNvPr>
          <p:cNvSpPr>
            <a:spLocks noGrp="1"/>
          </p:cNvSpPr>
          <p:nvPr>
            <p:ph idx="1"/>
          </p:nvPr>
        </p:nvSpPr>
        <p:spPr/>
        <p:txBody>
          <a:bodyPr>
            <a:normAutofit fontScale="70000" lnSpcReduction="20000"/>
          </a:bodyPr>
          <a:lstStyle/>
          <a:p>
            <a:pPr marL="0" indent="0">
              <a:buNone/>
            </a:pPr>
            <a:r>
              <a:rPr lang="en-GB" sz="2800" dirty="0">
                <a:latin typeface="+mn-lt"/>
              </a:rPr>
              <a:t>“For many French women and families suffering from domestic violence, being confined at home with an abusive partner due to the coronavirus is set to become a living nightmare.”</a:t>
            </a:r>
          </a:p>
          <a:p>
            <a:pPr marL="0" indent="0" algn="r">
              <a:buNone/>
            </a:pPr>
            <a:r>
              <a:rPr lang="en-US" sz="1800" dirty="0">
                <a:latin typeface="+mn-lt"/>
                <a:hlinkClick r:id="rId2"/>
              </a:rPr>
              <a:t>https://www.france24.com/en/20200325-trapped-at-home-domestic-violence-victims-at-high-risk-in-coronavirus-confinement</a:t>
            </a:r>
            <a:endParaRPr lang="en-US" sz="1800" dirty="0">
              <a:latin typeface="+mn-lt"/>
            </a:endParaRPr>
          </a:p>
          <a:p>
            <a:pPr marL="0" indent="0">
              <a:buNone/>
            </a:pPr>
            <a:endParaRPr lang="en-US" dirty="0">
              <a:latin typeface="+mn-lt"/>
            </a:endParaRPr>
          </a:p>
          <a:p>
            <a:pPr marL="0" indent="0">
              <a:buNone/>
            </a:pPr>
            <a:r>
              <a:rPr lang="en-GB" dirty="0">
                <a:latin typeface="+mn-lt"/>
              </a:rPr>
              <a:t>“Coronavirus: Rise in domestic abuse incidents during COVID-19 outbreak, police leader warns”</a:t>
            </a:r>
          </a:p>
          <a:p>
            <a:pPr marL="0" indent="0" algn="r">
              <a:buNone/>
            </a:pPr>
            <a:r>
              <a:rPr lang="en-GB" dirty="0">
                <a:latin typeface="+mn-lt"/>
              </a:rPr>
              <a:t>SkyNews</a:t>
            </a:r>
            <a:endParaRPr lang="en-GB" dirty="0">
              <a:latin typeface="+mn-lt"/>
            </a:endParaRPr>
          </a:p>
          <a:p>
            <a:pPr marL="0" indent="0">
              <a:buNone/>
            </a:pPr>
            <a:endParaRPr lang="en-GB" dirty="0">
              <a:latin typeface="+mn-lt"/>
            </a:endParaRPr>
          </a:p>
          <a:p>
            <a:pPr marL="0" indent="0" algn="just">
              <a:buNone/>
            </a:pPr>
            <a:r>
              <a:rPr lang="en-GB" dirty="0"/>
              <a:t>“Southern Weekly (a major Chinese journalism media) that a local women's right NGO in Hubei Jianli County reported having received a total of 175 domestic violence cases in February 2020, which is double the number in January, and three times higher than the same month last year (i.e., Feb 2019).”</a:t>
            </a:r>
          </a:p>
          <a:p>
            <a:pPr marL="0" indent="0" algn="r">
              <a:buNone/>
            </a:pPr>
            <a:r>
              <a:rPr lang="en-GB" sz="2900" i="1" dirty="0"/>
              <a:t>Thanks a lot to Lu Liu</a:t>
            </a:r>
          </a:p>
          <a:p>
            <a:pPr marL="0" indent="0" algn="r">
              <a:buNone/>
            </a:pPr>
            <a:endParaRPr lang="en-US" dirty="0">
              <a:latin typeface="+mn-lt"/>
            </a:endParaRPr>
          </a:p>
        </p:txBody>
      </p:sp>
    </p:spTree>
    <p:extLst>
      <p:ext uri="{BB962C8B-B14F-4D97-AF65-F5344CB8AC3E}">
        <p14:creationId xmlns="" xmlns:p14="http://schemas.microsoft.com/office/powerpoint/2010/main" val="2309542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1BF465-D6CE-C948-ABDA-D52970AF1939}"/>
              </a:ext>
            </a:extLst>
          </p:cNvPr>
          <p:cNvSpPr>
            <a:spLocks noGrp="1"/>
          </p:cNvSpPr>
          <p:nvPr>
            <p:ph type="title"/>
          </p:nvPr>
        </p:nvSpPr>
        <p:spPr/>
        <p:txBody>
          <a:bodyPr/>
          <a:lstStyle/>
          <a:p>
            <a:r>
              <a:rPr lang="en-US" dirty="0"/>
              <a:t>Some Questions</a:t>
            </a:r>
          </a:p>
        </p:txBody>
      </p:sp>
      <p:sp>
        <p:nvSpPr>
          <p:cNvPr id="3" name="Content Placeholder 2">
            <a:extLst>
              <a:ext uri="{FF2B5EF4-FFF2-40B4-BE49-F238E27FC236}">
                <a16:creationId xmlns="" xmlns:a16="http://schemas.microsoft.com/office/drawing/2014/main" id="{285AA255-DFA2-3B4E-B4A0-7DEBDBC7768C}"/>
              </a:ext>
            </a:extLst>
          </p:cNvPr>
          <p:cNvSpPr>
            <a:spLocks noGrp="1"/>
          </p:cNvSpPr>
          <p:nvPr>
            <p:ph idx="1"/>
          </p:nvPr>
        </p:nvSpPr>
        <p:spPr/>
        <p:txBody>
          <a:bodyPr>
            <a:normAutofit/>
          </a:bodyPr>
          <a:lstStyle/>
          <a:p>
            <a:pPr marL="0" indent="0">
              <a:buNone/>
            </a:pPr>
            <a:r>
              <a:rPr lang="en-US" sz="2400" dirty="0">
                <a:latin typeface="+mj-lt"/>
              </a:rPr>
              <a:t>What happens to crime during the pandemic?</a:t>
            </a:r>
          </a:p>
          <a:p>
            <a:pPr marL="0" indent="0">
              <a:buNone/>
            </a:pPr>
            <a:endParaRPr lang="en-US" sz="2400" dirty="0">
              <a:latin typeface="+mj-lt"/>
            </a:endParaRPr>
          </a:p>
          <a:p>
            <a:pPr marL="0" indent="0">
              <a:buNone/>
            </a:pPr>
            <a:r>
              <a:rPr lang="en-US" sz="2400" dirty="0">
                <a:latin typeface="+mj-lt"/>
              </a:rPr>
              <a:t>How can we think theoretically about the issue?</a:t>
            </a:r>
          </a:p>
          <a:p>
            <a:pPr marL="0" indent="0">
              <a:buNone/>
            </a:pPr>
            <a:endParaRPr lang="en-US" sz="2400" dirty="0">
              <a:latin typeface="+mj-lt"/>
            </a:endParaRPr>
          </a:p>
          <a:p>
            <a:pPr marL="0" indent="0">
              <a:buNone/>
            </a:pPr>
            <a:r>
              <a:rPr lang="en-US" sz="2400" dirty="0">
                <a:latin typeface="+mj-lt"/>
              </a:rPr>
              <a:t>What kinds of data do we need?</a:t>
            </a:r>
          </a:p>
          <a:p>
            <a:pPr marL="0" indent="0">
              <a:buNone/>
            </a:pPr>
            <a:endParaRPr lang="en-US" sz="2400" dirty="0">
              <a:latin typeface="+mj-lt"/>
            </a:endParaRPr>
          </a:p>
          <a:p>
            <a:pPr marL="0" indent="0">
              <a:buNone/>
            </a:pPr>
            <a:r>
              <a:rPr lang="en-US" sz="2400" dirty="0">
                <a:latin typeface="+mj-lt"/>
              </a:rPr>
              <a:t>What research should we do?</a:t>
            </a:r>
          </a:p>
          <a:p>
            <a:pPr marL="0" indent="0">
              <a:buNone/>
            </a:pPr>
            <a:endParaRPr lang="en-US" sz="2400" dirty="0">
              <a:latin typeface="+mj-lt"/>
            </a:endParaRPr>
          </a:p>
          <a:p>
            <a:pPr marL="0" indent="0">
              <a:buNone/>
            </a:pPr>
            <a:r>
              <a:rPr lang="en-US" sz="2400" dirty="0">
                <a:latin typeface="+mj-lt"/>
              </a:rPr>
              <a:t>How can we make a meaningful contribution to policy and prevention challenges?</a:t>
            </a:r>
          </a:p>
        </p:txBody>
      </p:sp>
    </p:spTree>
    <p:extLst>
      <p:ext uri="{BB962C8B-B14F-4D97-AF65-F5344CB8AC3E}">
        <p14:creationId xmlns="" xmlns:p14="http://schemas.microsoft.com/office/powerpoint/2010/main" val="237763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D3840F-56F5-C344-94A1-A56DD547CC13}"/>
              </a:ext>
            </a:extLst>
          </p:cNvPr>
          <p:cNvSpPr>
            <a:spLocks noGrp="1"/>
          </p:cNvSpPr>
          <p:nvPr>
            <p:ph type="title"/>
          </p:nvPr>
        </p:nvSpPr>
        <p:spPr/>
        <p:txBody>
          <a:bodyPr/>
          <a:lstStyle/>
          <a:p>
            <a:r>
              <a:rPr lang="en-US" dirty="0"/>
              <a:t>The Theory</a:t>
            </a:r>
          </a:p>
        </p:txBody>
      </p:sp>
      <p:sp>
        <p:nvSpPr>
          <p:cNvPr id="3" name="Content Placeholder 2">
            <a:extLst>
              <a:ext uri="{FF2B5EF4-FFF2-40B4-BE49-F238E27FC236}">
                <a16:creationId xmlns="" xmlns:a16="http://schemas.microsoft.com/office/drawing/2014/main" id="{750D04CE-581D-B340-BFC8-7442A6C2CD8A}"/>
              </a:ext>
            </a:extLst>
          </p:cNvPr>
          <p:cNvSpPr>
            <a:spLocks noGrp="1"/>
          </p:cNvSpPr>
          <p:nvPr>
            <p:ph idx="1"/>
          </p:nvPr>
        </p:nvSpPr>
        <p:spPr/>
        <p:txBody>
          <a:bodyPr>
            <a:normAutofit/>
          </a:bodyPr>
          <a:lstStyle/>
          <a:p>
            <a:pPr marL="0" indent="0">
              <a:buNone/>
            </a:pPr>
            <a:r>
              <a:rPr lang="en-US" sz="2400" b="1" dirty="0">
                <a:solidFill>
                  <a:srgbClr val="C00000"/>
                </a:solidFill>
                <a:latin typeface="+mn-lt"/>
              </a:rPr>
              <a:t>Intimate Partner Violence	</a:t>
            </a:r>
          </a:p>
          <a:p>
            <a:pPr marL="0" indent="0">
              <a:buNone/>
            </a:pPr>
            <a:r>
              <a:rPr lang="en-US" sz="2400" dirty="0">
                <a:latin typeface="+mn-lt"/>
              </a:rPr>
              <a:t>More time with abusers, more tensions and conflicts, more strains, more alcohol and drugs consumed at home, fewer opportunities to call for help.</a:t>
            </a:r>
          </a:p>
          <a:p>
            <a:pPr marL="0" indent="0">
              <a:buNone/>
            </a:pPr>
            <a:endParaRPr lang="en-US" sz="2400" b="1" dirty="0">
              <a:latin typeface="+mn-lt"/>
            </a:endParaRPr>
          </a:p>
          <a:p>
            <a:pPr marL="0" indent="0">
              <a:buNone/>
            </a:pPr>
            <a:r>
              <a:rPr lang="en-US" sz="2400" b="1" dirty="0">
                <a:solidFill>
                  <a:srgbClr val="C00000"/>
                </a:solidFill>
                <a:latin typeface="+mn-lt"/>
              </a:rPr>
              <a:t>Violence against Children</a:t>
            </a:r>
          </a:p>
          <a:p>
            <a:pPr marL="0" indent="0">
              <a:buNone/>
            </a:pPr>
            <a:r>
              <a:rPr lang="en-US" sz="2400" dirty="0">
                <a:latin typeface="+mn-lt"/>
              </a:rPr>
              <a:t>Children longer at home, more conflicts among siblings, more tensions, more negative emotions, more stressed parents, more anger.</a:t>
            </a:r>
          </a:p>
          <a:p>
            <a:pPr marL="0" indent="0">
              <a:buNone/>
            </a:pPr>
            <a:endParaRPr lang="en-US" sz="2400" dirty="0">
              <a:latin typeface="+mn-lt"/>
            </a:endParaRPr>
          </a:p>
          <a:p>
            <a:pPr marL="0" indent="0">
              <a:buNone/>
            </a:pPr>
            <a:r>
              <a:rPr lang="en-US" sz="2400" dirty="0">
                <a:latin typeface="+mn-lt"/>
              </a:rPr>
              <a:t> </a:t>
            </a:r>
          </a:p>
        </p:txBody>
      </p:sp>
    </p:spTree>
    <p:extLst>
      <p:ext uri="{BB962C8B-B14F-4D97-AF65-F5344CB8AC3E}">
        <p14:creationId xmlns="" xmlns:p14="http://schemas.microsoft.com/office/powerpoint/2010/main" val="1044589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AF9AB9-8108-7F4B-B0A8-3DBBEAE91C30}"/>
              </a:ext>
            </a:extLst>
          </p:cNvPr>
          <p:cNvSpPr>
            <a:spLocks noGrp="1"/>
          </p:cNvSpPr>
          <p:nvPr>
            <p:ph type="title"/>
          </p:nvPr>
        </p:nvSpPr>
        <p:spPr/>
        <p:txBody>
          <a:bodyPr/>
          <a:lstStyle/>
          <a:p>
            <a:r>
              <a:rPr lang="en-US" dirty="0"/>
              <a:t>Questions to Reflect on…</a:t>
            </a:r>
          </a:p>
        </p:txBody>
      </p:sp>
      <p:sp>
        <p:nvSpPr>
          <p:cNvPr id="3" name="Content Placeholder 2">
            <a:extLst>
              <a:ext uri="{FF2B5EF4-FFF2-40B4-BE49-F238E27FC236}">
                <a16:creationId xmlns="" xmlns:a16="http://schemas.microsoft.com/office/drawing/2014/main" id="{DF5D6AFC-03A8-F949-A98C-07B6889C8B9D}"/>
              </a:ext>
            </a:extLst>
          </p:cNvPr>
          <p:cNvSpPr>
            <a:spLocks noGrp="1"/>
          </p:cNvSpPr>
          <p:nvPr>
            <p:ph idx="1"/>
          </p:nvPr>
        </p:nvSpPr>
        <p:spPr/>
        <p:txBody>
          <a:bodyPr>
            <a:normAutofit/>
          </a:bodyPr>
          <a:lstStyle/>
          <a:p>
            <a:r>
              <a:rPr lang="en-US" sz="2400" dirty="0">
                <a:latin typeface="+mn-lt"/>
              </a:rPr>
              <a:t>Calling for help much more difficult. </a:t>
            </a:r>
            <a:r>
              <a:rPr lang="en-US" sz="2400" dirty="0" smtClean="0">
                <a:latin typeface="+mn-lt"/>
              </a:rPr>
              <a:t>ATM </a:t>
            </a:r>
            <a:r>
              <a:rPr lang="en-US" sz="2400" dirty="0">
                <a:latin typeface="+mn-lt"/>
              </a:rPr>
              <a:t>no self-report studies.</a:t>
            </a:r>
          </a:p>
          <a:p>
            <a:r>
              <a:rPr lang="en-US" sz="2400" dirty="0">
                <a:latin typeface="+mn-lt"/>
              </a:rPr>
              <a:t>Multiple potential causal mechanisms.</a:t>
            </a:r>
            <a:endParaRPr lang="en-US" sz="2000" dirty="0">
              <a:latin typeface="+mn-lt"/>
            </a:endParaRPr>
          </a:p>
          <a:p>
            <a:r>
              <a:rPr lang="en-US" sz="2400" dirty="0">
                <a:latin typeface="+mn-lt"/>
              </a:rPr>
              <a:t>Also possible IPV and VAC reducing effects</a:t>
            </a:r>
          </a:p>
          <a:p>
            <a:pPr lvl="1"/>
            <a:r>
              <a:rPr lang="en-US" sz="2000" dirty="0">
                <a:latin typeface="+mn-lt"/>
              </a:rPr>
              <a:t>Less substance use?</a:t>
            </a:r>
          </a:p>
          <a:p>
            <a:pPr lvl="1"/>
            <a:r>
              <a:rPr lang="en-US" sz="2000" dirty="0">
                <a:latin typeface="+mn-lt"/>
              </a:rPr>
              <a:t>More community cohesion and supervision  </a:t>
            </a:r>
          </a:p>
          <a:p>
            <a:r>
              <a:rPr lang="en-US" sz="2400" dirty="0">
                <a:latin typeface="+mn-lt"/>
              </a:rPr>
              <a:t>Prevention and intervention. Several initiatives - limited knowledge about effectiveness.</a:t>
            </a:r>
          </a:p>
          <a:p>
            <a:r>
              <a:rPr lang="en-US" sz="2400" dirty="0">
                <a:latin typeface="+mn-lt"/>
              </a:rPr>
              <a:t>Level and nature of domestic violence may change as the </a:t>
            </a:r>
            <a:r>
              <a:rPr lang="en-US" sz="2400" dirty="0" smtClean="0">
                <a:latin typeface="+mn-lt"/>
              </a:rPr>
              <a:t/>
            </a:r>
            <a:br>
              <a:rPr lang="en-US" sz="2400" dirty="0" smtClean="0">
                <a:latin typeface="+mn-lt"/>
              </a:rPr>
            </a:br>
            <a:r>
              <a:rPr lang="en-US" sz="2400" dirty="0" smtClean="0">
                <a:latin typeface="+mn-lt"/>
              </a:rPr>
              <a:t>lockdown </a:t>
            </a:r>
            <a:r>
              <a:rPr lang="en-US" sz="2400" dirty="0">
                <a:latin typeface="+mn-lt"/>
              </a:rPr>
              <a:t>continues.</a:t>
            </a:r>
          </a:p>
          <a:p>
            <a:endParaRPr lang="en-US" dirty="0"/>
          </a:p>
        </p:txBody>
      </p:sp>
    </p:spTree>
    <p:extLst>
      <p:ext uri="{BB962C8B-B14F-4D97-AF65-F5344CB8AC3E}">
        <p14:creationId xmlns="" xmlns:p14="http://schemas.microsoft.com/office/powerpoint/2010/main" val="630512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F8550E0C-48F3-F944-B4B0-7B6F50BD71CF}"/>
              </a:ext>
            </a:extLst>
          </p:cNvPr>
          <p:cNvSpPr/>
          <p:nvPr/>
        </p:nvSpPr>
        <p:spPr>
          <a:xfrm>
            <a:off x="0" y="2783840"/>
            <a:ext cx="9387840" cy="12395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 xmlns:a16="http://schemas.microsoft.com/office/drawing/2014/main" id="{20E16656-3A8F-9C4C-AE1E-565E5BA91914}"/>
              </a:ext>
            </a:extLst>
          </p:cNvPr>
          <p:cNvSpPr/>
          <p:nvPr/>
        </p:nvSpPr>
        <p:spPr>
          <a:xfrm>
            <a:off x="457200" y="3095972"/>
            <a:ext cx="3000565" cy="584775"/>
          </a:xfrm>
          <a:prstGeom prst="rect">
            <a:avLst/>
          </a:prstGeom>
        </p:spPr>
        <p:txBody>
          <a:bodyPr wrap="none">
            <a:spAutoFit/>
          </a:bodyPr>
          <a:lstStyle/>
          <a:p>
            <a:r>
              <a:rPr lang="en-GB" sz="3200" b="1" dirty="0">
                <a:solidFill>
                  <a:srgbClr val="FFE8C6"/>
                </a:solidFill>
              </a:rPr>
              <a:t>Organised Crime</a:t>
            </a:r>
            <a:endParaRPr lang="en-US" sz="3200" b="1" dirty="0">
              <a:solidFill>
                <a:srgbClr val="FFE8C6"/>
              </a:solidFill>
            </a:endParaRPr>
          </a:p>
        </p:txBody>
      </p:sp>
      <p:sp>
        <p:nvSpPr>
          <p:cNvPr id="3" name="Rectangle 2">
            <a:extLst>
              <a:ext uri="{FF2B5EF4-FFF2-40B4-BE49-F238E27FC236}">
                <a16:creationId xmlns="" xmlns:a16="http://schemas.microsoft.com/office/drawing/2014/main" id="{B57375EB-2681-8041-89E0-82936C984D5B}"/>
              </a:ext>
            </a:extLst>
          </p:cNvPr>
          <p:cNvSpPr/>
          <p:nvPr/>
        </p:nvSpPr>
        <p:spPr>
          <a:xfrm>
            <a:off x="457200" y="4218317"/>
            <a:ext cx="8130988" cy="2123658"/>
          </a:xfrm>
          <a:prstGeom prst="rect">
            <a:avLst/>
          </a:prstGeom>
        </p:spPr>
        <p:txBody>
          <a:bodyPr wrap="square">
            <a:spAutoFit/>
          </a:bodyPr>
          <a:lstStyle/>
          <a:p>
            <a:pPr fontAlgn="base"/>
            <a:r>
              <a:rPr lang="en-GB" sz="2400" dirty="0">
                <a:solidFill>
                  <a:srgbClr val="231F20"/>
                </a:solidFill>
                <a:latin typeface="Noto Serif"/>
              </a:rPr>
              <a:t>“When the economy collapses or is in a shutdown, organized crime also suffers,” said Federico Varese, a professor at Oxford University.</a:t>
            </a:r>
          </a:p>
          <a:p>
            <a:pPr fontAlgn="base"/>
            <a:endParaRPr lang="en-GB" dirty="0">
              <a:solidFill>
                <a:srgbClr val="231F20"/>
              </a:solidFill>
              <a:latin typeface="Noto Serif"/>
            </a:endParaRPr>
          </a:p>
          <a:p>
            <a:pPr fontAlgn="base"/>
            <a:r>
              <a:rPr lang="en-GB" dirty="0">
                <a:solidFill>
                  <a:srgbClr val="231F20"/>
                </a:solidFill>
                <a:latin typeface="Noto Serif"/>
              </a:rPr>
              <a:t>Organized Crime and Corruption Reporting Project</a:t>
            </a:r>
            <a:endParaRPr lang="en-GB" dirty="0"/>
          </a:p>
          <a:p>
            <a:r>
              <a:rPr lang="en-GB" sz="1200" dirty="0">
                <a:hlinkClick r:id="rId2"/>
              </a:rPr>
              <a:t>https://www.occrp.org/en/blog/11905-cocaine-corona-how-the-pandemic-is-squeezing-italian-crime-groups</a:t>
            </a:r>
            <a:r>
              <a:rPr lang="en-GB" sz="1200" dirty="0"/>
              <a:t> </a:t>
            </a:r>
            <a:br>
              <a:rPr lang="en-GB" sz="1200" dirty="0"/>
            </a:br>
            <a:endParaRPr lang="en-US" sz="1200" dirty="0"/>
          </a:p>
        </p:txBody>
      </p:sp>
    </p:spTree>
    <p:extLst>
      <p:ext uri="{BB962C8B-B14F-4D97-AF65-F5344CB8AC3E}">
        <p14:creationId xmlns="" xmlns:p14="http://schemas.microsoft.com/office/powerpoint/2010/main" val="3960992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771DB3-E39E-C841-8B0D-F04CEE895107}"/>
              </a:ext>
            </a:extLst>
          </p:cNvPr>
          <p:cNvSpPr>
            <a:spLocks noGrp="1"/>
          </p:cNvSpPr>
          <p:nvPr>
            <p:ph type="title"/>
          </p:nvPr>
        </p:nvSpPr>
        <p:spPr>
          <a:xfrm>
            <a:off x="457199" y="42288"/>
            <a:ext cx="8591797" cy="902575"/>
          </a:xfrm>
        </p:spPr>
        <p:txBody>
          <a:bodyPr>
            <a:normAutofit fontScale="90000"/>
          </a:bodyPr>
          <a:lstStyle/>
          <a:p>
            <a:r>
              <a:rPr lang="en-US" dirty="0"/>
              <a:t>The Pandemic and </a:t>
            </a:r>
            <a:r>
              <a:rPr lang="en-US" dirty="0" smtClean="0"/>
              <a:t>Organised </a:t>
            </a:r>
            <a:r>
              <a:rPr lang="en-US" dirty="0"/>
              <a:t>Crime/White Collar Crime</a:t>
            </a:r>
          </a:p>
        </p:txBody>
      </p:sp>
      <p:graphicFrame>
        <p:nvGraphicFramePr>
          <p:cNvPr id="4" name="Content Placeholder 3">
            <a:extLst>
              <a:ext uri="{FF2B5EF4-FFF2-40B4-BE49-F238E27FC236}">
                <a16:creationId xmlns="" xmlns:a16="http://schemas.microsoft.com/office/drawing/2014/main" id="{310BC1A4-7303-024C-BFDF-33EB8A95B8AD}"/>
              </a:ext>
            </a:extLst>
          </p:cNvPr>
          <p:cNvGraphicFramePr>
            <a:graphicFrameLocks noGrp="1"/>
          </p:cNvGraphicFramePr>
          <p:nvPr>
            <p:ph idx="1"/>
            <p:extLst>
              <p:ext uri="{D42A27DB-BD31-4B8C-83A1-F6EECF244321}">
                <p14:modId xmlns="" xmlns:p14="http://schemas.microsoft.com/office/powerpoint/2010/main" val="676436816"/>
              </p:ext>
            </p:extLst>
          </p:nvPr>
        </p:nvGraphicFramePr>
        <p:xfrm>
          <a:off x="457200" y="1710484"/>
          <a:ext cx="8417688" cy="4206240"/>
        </p:xfrm>
        <a:graphic>
          <a:graphicData uri="http://schemas.openxmlformats.org/drawingml/2006/table">
            <a:tbl>
              <a:tblPr firstRow="1" bandRow="1">
                <a:tableStyleId>{5C22544A-7EE6-4342-B048-85BDC9FD1C3A}</a:tableStyleId>
              </a:tblPr>
              <a:tblGrid>
                <a:gridCol w="4208844">
                  <a:extLst>
                    <a:ext uri="{9D8B030D-6E8A-4147-A177-3AD203B41FA5}">
                      <a16:colId xmlns="" xmlns:a16="http://schemas.microsoft.com/office/drawing/2014/main" val="3914170492"/>
                    </a:ext>
                  </a:extLst>
                </a:gridCol>
                <a:gridCol w="4208844">
                  <a:extLst>
                    <a:ext uri="{9D8B030D-6E8A-4147-A177-3AD203B41FA5}">
                      <a16:colId xmlns="" xmlns:a16="http://schemas.microsoft.com/office/drawing/2014/main" val="1585561627"/>
                    </a:ext>
                  </a:extLst>
                </a:gridCol>
              </a:tblGrid>
              <a:tr h="370840">
                <a:tc>
                  <a:txBody>
                    <a:bodyPr/>
                    <a:lstStyle/>
                    <a:p>
                      <a:pPr marL="342900" indent="-342900">
                        <a:buFont typeface="Arial" panose="020B0604020202020204" pitchFamily="34" charset="0"/>
                        <a:buChar char="•"/>
                      </a:pPr>
                      <a:r>
                        <a:rPr lang="en-US" sz="2400" dirty="0"/>
                        <a:t>Challenges</a:t>
                      </a:r>
                    </a:p>
                  </a:txBody>
                  <a:tcPr/>
                </a:tc>
                <a:tc>
                  <a:txBody>
                    <a:bodyPr/>
                    <a:lstStyle/>
                    <a:p>
                      <a:pPr marL="342900" indent="-342900">
                        <a:buFont typeface="Arial" panose="020B0604020202020204" pitchFamily="34" charset="0"/>
                        <a:buChar char="•"/>
                      </a:pPr>
                      <a:r>
                        <a:rPr lang="en-US" sz="2400" dirty="0"/>
                        <a:t>Opportunities</a:t>
                      </a:r>
                    </a:p>
                  </a:txBody>
                  <a:tcPr/>
                </a:tc>
                <a:extLst>
                  <a:ext uri="{0D108BD9-81ED-4DB2-BD59-A6C34878D82A}">
                    <a16:rowId xmlns="" xmlns:a16="http://schemas.microsoft.com/office/drawing/2014/main" val="1572274595"/>
                  </a:ext>
                </a:extLst>
              </a:tr>
              <a:tr h="1665922">
                <a:tc>
                  <a:txBody>
                    <a:bodyPr/>
                    <a:lstStyle/>
                    <a:p>
                      <a:pPr marL="342900" indent="-342900">
                        <a:buFont typeface="Arial" panose="020B0604020202020204" pitchFamily="34" charset="0"/>
                        <a:buChar char="•"/>
                      </a:pPr>
                      <a:r>
                        <a:rPr lang="en-US" sz="2400" dirty="0"/>
                        <a:t>Reduced spatial mobility</a:t>
                      </a:r>
                    </a:p>
                    <a:p>
                      <a:pPr marL="342900" indent="-342900">
                        <a:buFont typeface="Arial" panose="020B0604020202020204" pitchFamily="34" charset="0"/>
                        <a:buChar char="•"/>
                      </a:pPr>
                      <a:r>
                        <a:rPr lang="en-US" sz="2400" dirty="0" smtClean="0"/>
                        <a:t>Distribution </a:t>
                      </a:r>
                      <a:r>
                        <a:rPr lang="en-US" sz="2400" dirty="0"/>
                        <a:t>of drugs more difficult</a:t>
                      </a:r>
                    </a:p>
                    <a:p>
                      <a:pPr marL="342900" indent="-342900">
                        <a:buFont typeface="Arial" panose="020B0604020202020204" pitchFamily="34" charset="0"/>
                        <a:buChar char="•"/>
                      </a:pPr>
                      <a:r>
                        <a:rPr lang="en-US" sz="2400" dirty="0"/>
                        <a:t>Decline of prostitution market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txBody>
                  <a:tcPr/>
                </a:tc>
                <a:tc>
                  <a:txBody>
                    <a:bodyPr/>
                    <a:lstStyle/>
                    <a:p>
                      <a:pPr marL="342900" indent="-342900">
                        <a:buFont typeface="Arial" panose="020B0604020202020204" pitchFamily="34" charset="0"/>
                        <a:buChar char="•"/>
                      </a:pPr>
                      <a:r>
                        <a:rPr lang="en-US" sz="2400" dirty="0"/>
                        <a:t>Loan sharks</a:t>
                      </a:r>
                    </a:p>
                    <a:p>
                      <a:pPr marL="342900" indent="-342900">
                        <a:buFont typeface="Arial" panose="020B0604020202020204" pitchFamily="34" charset="0"/>
                        <a:buChar char="•"/>
                      </a:pPr>
                      <a:r>
                        <a:rPr lang="en-US" sz="2400" dirty="0"/>
                        <a:t>Corruption</a:t>
                      </a:r>
                    </a:p>
                    <a:p>
                      <a:pPr marL="342900" indent="-342900">
                        <a:buFont typeface="Arial" panose="020B0604020202020204" pitchFamily="34" charset="0"/>
                        <a:buChar char="•"/>
                      </a:pPr>
                      <a:r>
                        <a:rPr lang="en-US" sz="2400" dirty="0">
                          <a:solidFill>
                            <a:srgbClr val="C00000"/>
                          </a:solidFill>
                        </a:rPr>
                        <a:t>Abuse of state funding</a:t>
                      </a:r>
                    </a:p>
                    <a:p>
                      <a:pPr marL="342900" indent="-342900">
                        <a:buFont typeface="Arial" panose="020B0604020202020204" pitchFamily="34" charset="0"/>
                        <a:buChar char="•"/>
                      </a:pPr>
                      <a:r>
                        <a:rPr lang="en-US" sz="2400" dirty="0">
                          <a:solidFill>
                            <a:srgbClr val="C00000"/>
                          </a:solidFill>
                        </a:rPr>
                        <a:t>Insider trading</a:t>
                      </a:r>
                    </a:p>
                    <a:p>
                      <a:pPr marL="342900" indent="-342900">
                        <a:buFont typeface="Arial" panose="020B0604020202020204" pitchFamily="34" charset="0"/>
                        <a:buChar char="•"/>
                      </a:pPr>
                      <a:r>
                        <a:rPr lang="en-US" sz="2400" dirty="0"/>
                        <a:t>Illegal medicine</a:t>
                      </a:r>
                    </a:p>
                    <a:p>
                      <a:pPr marL="342900" indent="-342900">
                        <a:buFont typeface="Arial" panose="020B0604020202020204" pitchFamily="34" charset="0"/>
                        <a:buChar char="•"/>
                      </a:pPr>
                      <a:r>
                        <a:rPr lang="en-US" sz="2400" dirty="0"/>
                        <a:t>Illegal evictions</a:t>
                      </a:r>
                    </a:p>
                    <a:p>
                      <a:pPr marL="342900" indent="-342900">
                        <a:buFont typeface="Arial" panose="020B0604020202020204" pitchFamily="34" charset="0"/>
                        <a:buChar char="•"/>
                      </a:pPr>
                      <a:r>
                        <a:rPr lang="en-US" sz="2400" dirty="0"/>
                        <a:t>Black </a:t>
                      </a:r>
                      <a:r>
                        <a:rPr lang="en-US" sz="2400" dirty="0" smtClean="0"/>
                        <a:t>markets</a:t>
                      </a:r>
                      <a:endParaRPr lang="en-US" sz="2400" dirty="0"/>
                    </a:p>
                    <a:p>
                      <a:pPr marL="342900" indent="-342900">
                        <a:buFont typeface="Arial" panose="020B0604020202020204" pitchFamily="34" charset="0"/>
                        <a:buChar char="•"/>
                      </a:pPr>
                      <a:r>
                        <a:rPr lang="en-US" sz="2400" dirty="0"/>
                        <a:t>Gambling </a:t>
                      </a:r>
                      <a:r>
                        <a:rPr lang="en-US" sz="2400" dirty="0" smtClean="0"/>
                        <a:t>industry</a:t>
                      </a:r>
                      <a:endParaRPr lang="en-US" sz="2400" dirty="0"/>
                    </a:p>
                    <a:p>
                      <a:pPr marL="342900" indent="-342900">
                        <a:buFont typeface="Arial" panose="020B0604020202020204" pitchFamily="34" charset="0"/>
                        <a:buChar char="•"/>
                      </a:pPr>
                      <a:r>
                        <a:rPr lang="en-US" sz="2400" dirty="0"/>
                        <a:t>Online distribution of drugs, dark web</a:t>
                      </a:r>
                    </a:p>
                  </a:txBody>
                  <a:tcPr/>
                </a:tc>
                <a:extLst>
                  <a:ext uri="{0D108BD9-81ED-4DB2-BD59-A6C34878D82A}">
                    <a16:rowId xmlns="" xmlns:a16="http://schemas.microsoft.com/office/drawing/2014/main" val="2932022654"/>
                  </a:ext>
                </a:extLst>
              </a:tr>
            </a:tbl>
          </a:graphicData>
        </a:graphic>
      </p:graphicFrame>
    </p:spTree>
    <p:extLst>
      <p:ext uri="{BB962C8B-B14F-4D97-AF65-F5344CB8AC3E}">
        <p14:creationId xmlns="" xmlns:p14="http://schemas.microsoft.com/office/powerpoint/2010/main" val="3181187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A6A0F0-558B-EC43-8CAD-4394FA7DE3CA}"/>
              </a:ext>
            </a:extLst>
          </p:cNvPr>
          <p:cNvSpPr>
            <a:spLocks noGrp="1"/>
          </p:cNvSpPr>
          <p:nvPr>
            <p:ph type="title"/>
          </p:nvPr>
        </p:nvSpPr>
        <p:spPr/>
        <p:txBody>
          <a:bodyPr/>
          <a:lstStyle/>
          <a:p>
            <a:r>
              <a:rPr lang="en-US" dirty="0"/>
              <a:t>Should </a:t>
            </a:r>
            <a:r>
              <a:rPr lang="en-US" dirty="0" smtClean="0"/>
              <a:t>Organised </a:t>
            </a:r>
            <a:r>
              <a:rPr lang="en-US" dirty="0"/>
              <a:t>Crime be Concerned?</a:t>
            </a:r>
          </a:p>
        </p:txBody>
      </p:sp>
      <p:sp>
        <p:nvSpPr>
          <p:cNvPr id="3" name="Content Placeholder 2">
            <a:extLst>
              <a:ext uri="{FF2B5EF4-FFF2-40B4-BE49-F238E27FC236}">
                <a16:creationId xmlns="" xmlns:a16="http://schemas.microsoft.com/office/drawing/2014/main" id="{0D4F82E1-2771-1E44-AD41-A5DA28C46042}"/>
              </a:ext>
            </a:extLst>
          </p:cNvPr>
          <p:cNvSpPr>
            <a:spLocks noGrp="1"/>
          </p:cNvSpPr>
          <p:nvPr>
            <p:ph idx="1"/>
          </p:nvPr>
        </p:nvSpPr>
        <p:spPr/>
        <p:txBody>
          <a:bodyPr>
            <a:normAutofit/>
          </a:bodyPr>
          <a:lstStyle/>
          <a:p>
            <a:pPr marL="0" indent="0">
              <a:buNone/>
            </a:pPr>
            <a:r>
              <a:rPr lang="en-US" sz="2400" dirty="0">
                <a:latin typeface="+mn-lt"/>
              </a:rPr>
              <a:t>“The coronavirus has hit the New York mafia like a blow, drastically reducing the chances of doing criminal activity and, therefore, the revenue.”</a:t>
            </a:r>
          </a:p>
          <a:p>
            <a:pPr marL="0" indent="0" algn="r">
              <a:buNone/>
            </a:pPr>
            <a:r>
              <a:rPr lang="en-GB" sz="1400" dirty="0">
                <a:latin typeface="+mn-lt"/>
              </a:rPr>
              <a:t>Thanks to Paolo Campana. </a:t>
            </a:r>
            <a:r>
              <a:rPr lang="en-GB" sz="1400" i="1" dirty="0" smtClean="0">
                <a:latin typeface="+mn-lt"/>
              </a:rPr>
              <a:t>USA </a:t>
            </a:r>
            <a:r>
              <a:rPr lang="en-GB" sz="1400" i="1" dirty="0">
                <a:latin typeface="+mn-lt"/>
              </a:rPr>
              <a:t>- Il </a:t>
            </a:r>
            <a:r>
              <a:rPr lang="en-GB" sz="1400" i="1" dirty="0">
                <a:latin typeface="+mn-lt"/>
              </a:rPr>
              <a:t>Padrino</a:t>
            </a:r>
            <a:r>
              <a:rPr lang="en-GB" sz="1400" i="1" dirty="0">
                <a:latin typeface="+mn-lt"/>
              </a:rPr>
              <a:t> in </a:t>
            </a:r>
            <a:r>
              <a:rPr lang="en-GB" sz="1400" i="1" dirty="0">
                <a:latin typeface="+mn-lt"/>
              </a:rPr>
              <a:t>ginocchio</a:t>
            </a:r>
            <a:r>
              <a:rPr lang="en-GB" sz="1400" i="1" dirty="0">
                <a:latin typeface="+mn-lt"/>
              </a:rPr>
              <a:t>, </a:t>
            </a:r>
            <a:r>
              <a:rPr lang="en-GB" sz="1400" i="1" dirty="0">
                <a:latin typeface="+mn-lt"/>
              </a:rPr>
              <a:t>il</a:t>
            </a:r>
            <a:r>
              <a:rPr lang="en-GB" sz="1400" i="1" dirty="0">
                <a:latin typeface="+mn-lt"/>
              </a:rPr>
              <a:t> virus </a:t>
            </a:r>
            <a:r>
              <a:rPr lang="en-GB" sz="1400" i="1" dirty="0">
                <a:latin typeface="+mn-lt"/>
              </a:rPr>
              <a:t>una</a:t>
            </a:r>
            <a:r>
              <a:rPr lang="en-GB" sz="1400" i="1" dirty="0">
                <a:latin typeface="+mn-lt"/>
              </a:rPr>
              <a:t> </a:t>
            </a:r>
            <a:r>
              <a:rPr lang="en-GB" sz="1400" i="1" dirty="0">
                <a:latin typeface="+mn-lt"/>
              </a:rPr>
              <a:t>mazzata</a:t>
            </a:r>
            <a:r>
              <a:rPr lang="en-GB" sz="1400" i="1" dirty="0">
                <a:latin typeface="+mn-lt"/>
              </a:rPr>
              <a:t> </a:t>
            </a:r>
            <a:r>
              <a:rPr lang="en-GB" sz="1400" i="1" dirty="0">
                <a:latin typeface="+mn-lt"/>
              </a:rPr>
              <a:t>sulla</a:t>
            </a:r>
            <a:r>
              <a:rPr lang="en-GB" sz="1400" i="1" dirty="0">
                <a:latin typeface="+mn-lt"/>
              </a:rPr>
              <a:t> mafia di Ny</a:t>
            </a:r>
            <a:endParaRPr lang="en-US" sz="1400" i="1" dirty="0">
              <a:latin typeface="+mn-lt"/>
            </a:endParaRPr>
          </a:p>
          <a:p>
            <a:pPr marL="0" indent="0" algn="r">
              <a:buNone/>
            </a:pPr>
            <a:r>
              <a:rPr lang="en-US" sz="1400" dirty="0">
                <a:latin typeface="+mn-lt"/>
                <a:hlinkClick r:id="rId2"/>
              </a:rPr>
              <a:t>https://www.ansa.it</a:t>
            </a:r>
            <a:r>
              <a:rPr lang="en-US" sz="1400" dirty="0">
                <a:latin typeface="+mn-lt"/>
              </a:rPr>
              <a:t> </a:t>
            </a:r>
          </a:p>
          <a:p>
            <a:pPr marL="0" indent="0">
              <a:buNone/>
            </a:pPr>
            <a:endParaRPr lang="en-US" sz="2400" dirty="0">
              <a:latin typeface="+mn-lt"/>
            </a:endParaRPr>
          </a:p>
          <a:p>
            <a:pPr marL="0" indent="0">
              <a:buNone/>
            </a:pPr>
            <a:r>
              <a:rPr lang="en-GB" sz="2600" dirty="0">
                <a:latin typeface="+mn-lt"/>
              </a:rPr>
              <a:t>“Because of the coronavirus, there is very little distribution or importation from China to Mexico City. It’s difficult to get the chemicals, the juice. You can get them, but the prices are going way up for everyone.”</a:t>
            </a:r>
          </a:p>
          <a:p>
            <a:pPr marL="0" indent="0" algn="r">
              <a:buNone/>
            </a:pPr>
            <a:r>
              <a:rPr lang="en-US" sz="1400" dirty="0">
                <a:latin typeface="+mn-lt"/>
              </a:rPr>
              <a:t>https://www.vice.com/en_uk/article/bvgazz/sinaloa-cartel-drug-traffickers-explain-why-coronavirus-is-bad-for-business</a:t>
            </a:r>
          </a:p>
        </p:txBody>
      </p:sp>
    </p:spTree>
    <p:extLst>
      <p:ext uri="{BB962C8B-B14F-4D97-AF65-F5344CB8AC3E}">
        <p14:creationId xmlns="" xmlns:p14="http://schemas.microsoft.com/office/powerpoint/2010/main" val="406384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13D8D1-2D75-0441-A294-DD9AF173E014}"/>
              </a:ext>
            </a:extLst>
          </p:cNvPr>
          <p:cNvSpPr>
            <a:spLocks noGrp="1"/>
          </p:cNvSpPr>
          <p:nvPr>
            <p:ph type="title"/>
          </p:nvPr>
        </p:nvSpPr>
        <p:spPr>
          <a:xfrm>
            <a:off x="457200" y="232913"/>
            <a:ext cx="8417688" cy="711950"/>
          </a:xfrm>
        </p:spPr>
        <p:txBody>
          <a:bodyPr>
            <a:normAutofit fontScale="90000"/>
          </a:bodyPr>
          <a:lstStyle/>
          <a:p>
            <a:r>
              <a:rPr lang="en-US" dirty="0"/>
              <a:t>Organised Crime Provides Better Quality Protection in Rio de Janeiro</a:t>
            </a:r>
          </a:p>
        </p:txBody>
      </p:sp>
      <p:sp>
        <p:nvSpPr>
          <p:cNvPr id="8" name="Content Placeholder 7">
            <a:extLst>
              <a:ext uri="{FF2B5EF4-FFF2-40B4-BE49-F238E27FC236}">
                <a16:creationId xmlns="" xmlns:a16="http://schemas.microsoft.com/office/drawing/2014/main" id="{E160BE62-5F08-9944-A4E9-0F5065D0726A}"/>
              </a:ext>
            </a:extLst>
          </p:cNvPr>
          <p:cNvSpPr>
            <a:spLocks noGrp="1"/>
          </p:cNvSpPr>
          <p:nvPr>
            <p:ph idx="1"/>
          </p:nvPr>
        </p:nvSpPr>
        <p:spPr/>
        <p:txBody>
          <a:bodyPr/>
          <a:lstStyle/>
          <a:p>
            <a:pPr>
              <a:buNone/>
            </a:pPr>
            <a:endParaRPr lang="en-US" dirty="0"/>
          </a:p>
        </p:txBody>
      </p:sp>
      <p:sp>
        <p:nvSpPr>
          <p:cNvPr id="5" name="TextBox 4">
            <a:extLst>
              <a:ext uri="{FF2B5EF4-FFF2-40B4-BE49-F238E27FC236}">
                <a16:creationId xmlns="" xmlns:a16="http://schemas.microsoft.com/office/drawing/2014/main" id="{A821AEDF-D281-1B48-B39F-AEC654B6B1D9}"/>
              </a:ext>
            </a:extLst>
          </p:cNvPr>
          <p:cNvSpPr txBox="1"/>
          <p:nvPr/>
        </p:nvSpPr>
        <p:spPr>
          <a:xfrm>
            <a:off x="134194" y="5438257"/>
            <a:ext cx="9063700" cy="707886"/>
          </a:xfrm>
          <a:prstGeom prst="rect">
            <a:avLst/>
          </a:prstGeom>
          <a:noFill/>
        </p:spPr>
        <p:txBody>
          <a:bodyPr wrap="none" rtlCol="0">
            <a:spAutoFit/>
          </a:bodyPr>
          <a:lstStyle/>
          <a:p>
            <a:r>
              <a:rPr lang="en-US" dirty="0"/>
              <a:t>Thanks to Nico Trajtenberg</a:t>
            </a:r>
          </a:p>
          <a:p>
            <a:r>
              <a:rPr lang="en-US" sz="1100" dirty="0">
                <a:hlinkClick r:id="rId2"/>
              </a:rPr>
              <a:t>https://g1.globo.com/rj/rio-de-janeiro/noticia/2020/03/23/coronavirus-traficantes-e-milicianos-impoem-toque-de-recolher-em-comunidades-do-rio.ghtml</a:t>
            </a:r>
            <a:endParaRPr lang="en-US" sz="1100" dirty="0"/>
          </a:p>
          <a:p>
            <a:endParaRPr lang="en-US" sz="1100" dirty="0"/>
          </a:p>
        </p:txBody>
      </p:sp>
      <p:sp>
        <p:nvSpPr>
          <p:cNvPr id="6" name="Rectangle 5">
            <a:extLst>
              <a:ext uri="{FF2B5EF4-FFF2-40B4-BE49-F238E27FC236}">
                <a16:creationId xmlns="" xmlns:a16="http://schemas.microsoft.com/office/drawing/2014/main" id="{7959CB7D-33F3-3740-8D2E-86E834A69204}"/>
              </a:ext>
            </a:extLst>
          </p:cNvPr>
          <p:cNvSpPr/>
          <p:nvPr/>
        </p:nvSpPr>
        <p:spPr>
          <a:xfrm>
            <a:off x="457200" y="3953048"/>
            <a:ext cx="4572000" cy="1200329"/>
          </a:xfrm>
          <a:prstGeom prst="rect">
            <a:avLst/>
          </a:prstGeom>
        </p:spPr>
        <p:txBody>
          <a:bodyPr>
            <a:spAutoFit/>
          </a:bodyPr>
          <a:lstStyle/>
          <a:p>
            <a:r>
              <a:rPr lang="en-US" dirty="0"/>
              <a:t>"Attention all residents of Rio das Pedras, Muzema and Tijuquinha !!! Curfew from 20:00 today. Whoever is seen on the street after this time will learn to respect the next one !!!".</a:t>
            </a:r>
          </a:p>
        </p:txBody>
      </p:sp>
      <p:pic>
        <p:nvPicPr>
          <p:cNvPr id="9" name="Picture 8">
            <a:extLst>
              <a:ext uri="{FF2B5EF4-FFF2-40B4-BE49-F238E27FC236}">
                <a16:creationId xmlns="" xmlns:a16="http://schemas.microsoft.com/office/drawing/2014/main" id="{FC156E5E-7025-4340-B306-36FFD5303FC7}"/>
              </a:ext>
            </a:extLst>
          </p:cNvPr>
          <p:cNvPicPr>
            <a:picLocks noChangeAspect="1"/>
          </p:cNvPicPr>
          <p:nvPr/>
        </p:nvPicPr>
        <p:blipFill>
          <a:blip r:embed="rId3"/>
          <a:stretch>
            <a:fillRect/>
          </a:stretch>
        </p:blipFill>
        <p:spPr>
          <a:xfrm>
            <a:off x="3731388" y="1053335"/>
            <a:ext cx="5143500" cy="2324100"/>
          </a:xfrm>
          <a:prstGeom prst="rect">
            <a:avLst/>
          </a:prstGeom>
        </p:spPr>
      </p:pic>
    </p:spTree>
    <p:extLst>
      <p:ext uri="{BB962C8B-B14F-4D97-AF65-F5344CB8AC3E}">
        <p14:creationId xmlns="" xmlns:p14="http://schemas.microsoft.com/office/powerpoint/2010/main" val="2550248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5F84F9-0208-8143-A51B-BF706A847A8F}"/>
              </a:ext>
            </a:extLst>
          </p:cNvPr>
          <p:cNvSpPr>
            <a:spLocks noGrp="1"/>
          </p:cNvSpPr>
          <p:nvPr>
            <p:ph type="title"/>
          </p:nvPr>
        </p:nvSpPr>
        <p:spPr/>
        <p:txBody>
          <a:bodyPr/>
          <a:lstStyle/>
          <a:p>
            <a:r>
              <a:rPr lang="en-US" dirty="0"/>
              <a:t>Questions to Reflect on…</a:t>
            </a:r>
          </a:p>
        </p:txBody>
      </p:sp>
      <p:sp>
        <p:nvSpPr>
          <p:cNvPr id="3" name="Content Placeholder 2">
            <a:extLst>
              <a:ext uri="{FF2B5EF4-FFF2-40B4-BE49-F238E27FC236}">
                <a16:creationId xmlns="" xmlns:a16="http://schemas.microsoft.com/office/drawing/2014/main" id="{5D0A553F-22E7-404B-8172-EB9D1914706D}"/>
              </a:ext>
            </a:extLst>
          </p:cNvPr>
          <p:cNvSpPr>
            <a:spLocks noGrp="1"/>
          </p:cNvSpPr>
          <p:nvPr>
            <p:ph idx="1"/>
          </p:nvPr>
        </p:nvSpPr>
        <p:spPr/>
        <p:txBody>
          <a:bodyPr>
            <a:normAutofit/>
          </a:bodyPr>
          <a:lstStyle/>
          <a:p>
            <a:r>
              <a:rPr lang="en-US" sz="2800" dirty="0">
                <a:latin typeface="+mj-lt"/>
              </a:rPr>
              <a:t>What side-effects does the lockdown have on </a:t>
            </a:r>
            <a:r>
              <a:rPr lang="en-US" sz="2800" dirty="0" err="1" smtClean="0">
                <a:latin typeface="+mj-lt"/>
              </a:rPr>
              <a:t>organised</a:t>
            </a:r>
            <a:r>
              <a:rPr lang="en-US" sz="2800" dirty="0" smtClean="0">
                <a:latin typeface="+mj-lt"/>
              </a:rPr>
              <a:t> </a:t>
            </a:r>
            <a:r>
              <a:rPr lang="en-US" sz="2800" dirty="0">
                <a:latin typeface="+mj-lt"/>
              </a:rPr>
              <a:t>crime?</a:t>
            </a:r>
          </a:p>
          <a:p>
            <a:r>
              <a:rPr lang="en-US" sz="2800" dirty="0">
                <a:latin typeface="+mj-lt"/>
              </a:rPr>
              <a:t>Will there be new lasting structures linked to, e.g., black markets for food, fake treatments?</a:t>
            </a:r>
          </a:p>
          <a:p>
            <a:r>
              <a:rPr lang="en-US" sz="2800" dirty="0">
                <a:latin typeface="+mj-lt"/>
              </a:rPr>
              <a:t>What effects will the financial policies have on fraud and white collar crime? </a:t>
            </a:r>
          </a:p>
        </p:txBody>
      </p:sp>
    </p:spTree>
    <p:extLst>
      <p:ext uri="{BB962C8B-B14F-4D97-AF65-F5344CB8AC3E}">
        <p14:creationId xmlns="" xmlns:p14="http://schemas.microsoft.com/office/powerpoint/2010/main" val="2441671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F8550E0C-48F3-F944-B4B0-7B6F50BD71CF}"/>
              </a:ext>
            </a:extLst>
          </p:cNvPr>
          <p:cNvSpPr/>
          <p:nvPr/>
        </p:nvSpPr>
        <p:spPr>
          <a:xfrm>
            <a:off x="0" y="2783840"/>
            <a:ext cx="9387840" cy="12395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36C12D2-921C-BB41-9FA1-2DD089C5F455}"/>
              </a:ext>
            </a:extLst>
          </p:cNvPr>
          <p:cNvSpPr>
            <a:spLocks noGrp="1"/>
          </p:cNvSpPr>
          <p:nvPr>
            <p:ph type="title"/>
          </p:nvPr>
        </p:nvSpPr>
        <p:spPr/>
        <p:txBody>
          <a:bodyPr/>
          <a:lstStyle/>
          <a:p>
            <a:endParaRPr lang="en-US" dirty="0"/>
          </a:p>
        </p:txBody>
      </p:sp>
      <p:sp>
        <p:nvSpPr>
          <p:cNvPr id="4" name="Rectangle 3">
            <a:extLst>
              <a:ext uri="{FF2B5EF4-FFF2-40B4-BE49-F238E27FC236}">
                <a16:creationId xmlns="" xmlns:a16="http://schemas.microsoft.com/office/drawing/2014/main" id="{20E16656-3A8F-9C4C-AE1E-565E5BA91914}"/>
              </a:ext>
            </a:extLst>
          </p:cNvPr>
          <p:cNvSpPr/>
          <p:nvPr/>
        </p:nvSpPr>
        <p:spPr>
          <a:xfrm>
            <a:off x="457200" y="2946142"/>
            <a:ext cx="5902129" cy="1077218"/>
          </a:xfrm>
          <a:prstGeom prst="rect">
            <a:avLst/>
          </a:prstGeom>
        </p:spPr>
        <p:txBody>
          <a:bodyPr wrap="none">
            <a:spAutoFit/>
          </a:bodyPr>
          <a:lstStyle/>
          <a:p>
            <a:r>
              <a:rPr lang="en-GB" sz="3200" b="1" dirty="0">
                <a:solidFill>
                  <a:srgbClr val="FFE8C6"/>
                </a:solidFill>
              </a:rPr>
              <a:t>The State and its Citizens:</a:t>
            </a:r>
          </a:p>
          <a:p>
            <a:r>
              <a:rPr lang="en-GB" sz="3200" b="1" dirty="0">
                <a:solidFill>
                  <a:srgbClr val="FFE8C6"/>
                </a:solidFill>
              </a:rPr>
              <a:t>Police, Prisons and Justice System</a:t>
            </a:r>
            <a:endParaRPr lang="en-US" sz="3200" b="1" dirty="0">
              <a:solidFill>
                <a:srgbClr val="FFE8C6"/>
              </a:solidFill>
            </a:endParaRPr>
          </a:p>
        </p:txBody>
      </p:sp>
    </p:spTree>
    <p:extLst>
      <p:ext uri="{BB962C8B-B14F-4D97-AF65-F5344CB8AC3E}">
        <p14:creationId xmlns="" xmlns:p14="http://schemas.microsoft.com/office/powerpoint/2010/main" val="1090202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72B13F-0F60-8F48-992B-BF08FD0AB820}"/>
              </a:ext>
            </a:extLst>
          </p:cNvPr>
          <p:cNvSpPr>
            <a:spLocks noGrp="1"/>
          </p:cNvSpPr>
          <p:nvPr>
            <p:ph type="title"/>
          </p:nvPr>
        </p:nvSpPr>
        <p:spPr>
          <a:xfrm>
            <a:off x="457200" y="198408"/>
            <a:ext cx="8417688" cy="746455"/>
          </a:xfrm>
        </p:spPr>
        <p:txBody>
          <a:bodyPr/>
          <a:lstStyle/>
          <a:p>
            <a:r>
              <a:rPr lang="en-US" dirty="0"/>
              <a:t>Surveillance and Social Control</a:t>
            </a:r>
          </a:p>
        </p:txBody>
      </p:sp>
      <p:sp>
        <p:nvSpPr>
          <p:cNvPr id="3" name="Content Placeholder 2">
            <a:extLst>
              <a:ext uri="{FF2B5EF4-FFF2-40B4-BE49-F238E27FC236}">
                <a16:creationId xmlns="" xmlns:a16="http://schemas.microsoft.com/office/drawing/2014/main" id="{D0267ED3-F32E-C848-81E4-E2677D24255B}"/>
              </a:ext>
            </a:extLst>
          </p:cNvPr>
          <p:cNvSpPr>
            <a:spLocks noGrp="1"/>
          </p:cNvSpPr>
          <p:nvPr>
            <p:ph idx="1"/>
          </p:nvPr>
        </p:nvSpPr>
        <p:spPr/>
        <p:txBody>
          <a:bodyPr/>
          <a:lstStyle/>
          <a:p>
            <a:pPr marL="0" indent="0">
              <a:buNone/>
            </a:pPr>
            <a:r>
              <a:rPr lang="en-US" sz="2400" dirty="0">
                <a:latin typeface="+mn-lt"/>
              </a:rPr>
              <a:t>We are seeing the most dramatic infringement on civil liberties ever.</a:t>
            </a:r>
          </a:p>
          <a:p>
            <a:r>
              <a:rPr lang="en-US" sz="2400" dirty="0">
                <a:latin typeface="+mn-lt"/>
              </a:rPr>
              <a:t>Face recognition systems (China, Russia)</a:t>
            </a:r>
          </a:p>
          <a:p>
            <a:r>
              <a:rPr lang="en-US" sz="2400" dirty="0">
                <a:latin typeface="+mn-lt"/>
              </a:rPr>
              <a:t>GPS tracking systems (South Korea)</a:t>
            </a:r>
          </a:p>
          <a:p>
            <a:r>
              <a:rPr lang="en-US" sz="2400" dirty="0">
                <a:latin typeface="+mn-lt"/>
              </a:rPr>
              <a:t>Big Data Monitoring </a:t>
            </a:r>
          </a:p>
          <a:p>
            <a:r>
              <a:rPr lang="en-US" sz="2400" dirty="0">
                <a:latin typeface="+mn-lt"/>
              </a:rPr>
              <a:t>Authoritarian lockdown policing with high public consent (e.g. India, Peru, Pakistan)</a:t>
            </a:r>
          </a:p>
          <a:p>
            <a:r>
              <a:rPr lang="en-US" sz="2400" dirty="0">
                <a:latin typeface="+mn-lt"/>
              </a:rPr>
              <a:t>Suspension of democracy (Coronavirus coup in Hungary)</a:t>
            </a:r>
          </a:p>
          <a:p>
            <a:endParaRPr lang="en-US" sz="2400" dirty="0">
              <a:latin typeface="+mn-lt"/>
            </a:endParaRPr>
          </a:p>
          <a:p>
            <a:pPr marL="0" indent="0">
              <a:buNone/>
            </a:pPr>
            <a:r>
              <a:rPr lang="en-US" sz="2400" dirty="0">
                <a:latin typeface="+mn-lt"/>
              </a:rPr>
              <a:t>Is this a lasting revolution in the spread of surveillance technologies around the world (like 9/11)?</a:t>
            </a:r>
          </a:p>
          <a:p>
            <a:endParaRPr lang="en-US" dirty="0"/>
          </a:p>
        </p:txBody>
      </p:sp>
    </p:spTree>
    <p:extLst>
      <p:ext uri="{BB962C8B-B14F-4D97-AF65-F5344CB8AC3E}">
        <p14:creationId xmlns="" xmlns:p14="http://schemas.microsoft.com/office/powerpoint/2010/main" val="777475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EF2EAA-87F0-794F-BAE1-D85436EBD98D}"/>
              </a:ext>
            </a:extLst>
          </p:cNvPr>
          <p:cNvSpPr>
            <a:spLocks noGrp="1"/>
          </p:cNvSpPr>
          <p:nvPr>
            <p:ph type="title"/>
          </p:nvPr>
        </p:nvSpPr>
        <p:spPr/>
        <p:txBody>
          <a:bodyPr/>
          <a:lstStyle/>
          <a:p>
            <a:r>
              <a:rPr lang="en-US" dirty="0"/>
              <a:t>CJ Issues</a:t>
            </a:r>
          </a:p>
        </p:txBody>
      </p:sp>
      <p:sp>
        <p:nvSpPr>
          <p:cNvPr id="3" name="Content Placeholder 2">
            <a:extLst>
              <a:ext uri="{FF2B5EF4-FFF2-40B4-BE49-F238E27FC236}">
                <a16:creationId xmlns="" xmlns:a16="http://schemas.microsoft.com/office/drawing/2014/main" id="{91160072-E829-0348-83CF-01053E6887B5}"/>
              </a:ext>
            </a:extLst>
          </p:cNvPr>
          <p:cNvSpPr>
            <a:spLocks noGrp="1"/>
          </p:cNvSpPr>
          <p:nvPr>
            <p:ph idx="1"/>
          </p:nvPr>
        </p:nvSpPr>
        <p:spPr>
          <a:xfrm>
            <a:off x="209550" y="1316612"/>
            <a:ext cx="8417688" cy="4809551"/>
          </a:xfrm>
        </p:spPr>
        <p:txBody>
          <a:bodyPr>
            <a:normAutofit/>
          </a:bodyPr>
          <a:lstStyle/>
          <a:p>
            <a:r>
              <a:rPr lang="en-US" sz="2000" dirty="0">
                <a:latin typeface="+mj-lt"/>
              </a:rPr>
              <a:t>Concerns about human rights abuses</a:t>
            </a:r>
          </a:p>
          <a:p>
            <a:r>
              <a:rPr lang="en-US" sz="2000" dirty="0">
                <a:latin typeface="+mj-lt"/>
              </a:rPr>
              <a:t>Policing the </a:t>
            </a:r>
            <a:r>
              <a:rPr lang="en-US" sz="2000" dirty="0" smtClean="0">
                <a:latin typeface="+mj-lt"/>
              </a:rPr>
              <a:t>lockdown </a:t>
            </a:r>
            <a:r>
              <a:rPr lang="en-US" sz="2000" dirty="0">
                <a:latin typeface="+mj-lt"/>
              </a:rPr>
              <a:t>binds a lot of resources</a:t>
            </a:r>
          </a:p>
          <a:p>
            <a:r>
              <a:rPr lang="en-US" sz="2000" dirty="0">
                <a:latin typeface="+mj-lt"/>
              </a:rPr>
              <a:t>Reduced staffing levels across the systems</a:t>
            </a:r>
          </a:p>
          <a:p>
            <a:r>
              <a:rPr lang="en-US" sz="2000" dirty="0">
                <a:latin typeface="+mj-lt"/>
              </a:rPr>
              <a:t>Cessation of courts and processing of cases</a:t>
            </a:r>
          </a:p>
          <a:p>
            <a:r>
              <a:rPr lang="en-US" sz="2000" dirty="0">
                <a:latin typeface="+mj-lt"/>
              </a:rPr>
              <a:t>Victim support and 999 services strained</a:t>
            </a:r>
          </a:p>
          <a:p>
            <a:r>
              <a:rPr lang="en-US" sz="2000" dirty="0">
                <a:latin typeface="+mj-lt"/>
              </a:rPr>
              <a:t>Riots in prisons linked to constraints on visits</a:t>
            </a:r>
          </a:p>
          <a:p>
            <a:pPr lvl="1"/>
            <a:r>
              <a:rPr lang="en-US" sz="1800" dirty="0">
                <a:latin typeface="+mj-lt"/>
              </a:rPr>
              <a:t>Italy, Colombia, Brazil</a:t>
            </a:r>
          </a:p>
          <a:p>
            <a:pPr lvl="1"/>
            <a:endParaRPr lang="en-US" sz="1800" dirty="0">
              <a:latin typeface="+mj-lt"/>
            </a:endParaRPr>
          </a:p>
          <a:p>
            <a:r>
              <a:rPr lang="en-US" sz="2000" dirty="0">
                <a:latin typeface="+mj-lt"/>
              </a:rPr>
              <a:t>Release of prisoners (Iran, Northern Ireland, US, </a:t>
            </a:r>
            <a:r>
              <a:rPr lang="en-US" sz="2000" dirty="0" smtClean="0">
                <a:latin typeface="+mj-lt"/>
              </a:rPr>
              <a:t>Colombia)</a:t>
            </a:r>
            <a:endParaRPr lang="en-US" sz="2000" dirty="0">
              <a:latin typeface="+mj-lt"/>
            </a:endParaRPr>
          </a:p>
          <a:p>
            <a:pPr marL="0" indent="0">
              <a:buNone/>
            </a:pPr>
            <a:r>
              <a:rPr lang="en-GB" sz="1600" b="1" dirty="0">
                <a:latin typeface="+mj-lt"/>
              </a:rPr>
              <a:t>“Iran has temporarily freed about 85,000 prisoners in an effort to combat the spread of coronavirus, a judiciary spokesman in the country has said”</a:t>
            </a:r>
            <a:endParaRPr lang="en-US" sz="1600" dirty="0">
              <a:latin typeface="+mj-lt"/>
            </a:endParaRPr>
          </a:p>
          <a:p>
            <a:endParaRPr lang="en-US" dirty="0"/>
          </a:p>
        </p:txBody>
      </p:sp>
      <p:pic>
        <p:nvPicPr>
          <p:cNvPr id="5" name="Picture 4">
            <a:extLst>
              <a:ext uri="{FF2B5EF4-FFF2-40B4-BE49-F238E27FC236}">
                <a16:creationId xmlns="" xmlns:a16="http://schemas.microsoft.com/office/drawing/2014/main" id="{9BFBA87B-2507-E646-B0A2-50394C5A00C1}"/>
              </a:ext>
            </a:extLst>
          </p:cNvPr>
          <p:cNvPicPr>
            <a:picLocks noChangeAspect="1"/>
          </p:cNvPicPr>
          <p:nvPr/>
        </p:nvPicPr>
        <p:blipFill>
          <a:blip r:embed="rId2"/>
          <a:stretch>
            <a:fillRect/>
          </a:stretch>
        </p:blipFill>
        <p:spPr>
          <a:xfrm>
            <a:off x="5531613" y="202187"/>
            <a:ext cx="3343275" cy="2228850"/>
          </a:xfrm>
          <a:prstGeom prst="rect">
            <a:avLst/>
          </a:prstGeom>
        </p:spPr>
      </p:pic>
    </p:spTree>
    <p:extLst>
      <p:ext uri="{BB962C8B-B14F-4D97-AF65-F5344CB8AC3E}">
        <p14:creationId xmlns="" xmlns:p14="http://schemas.microsoft.com/office/powerpoint/2010/main" val="347294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F9F382-1047-9C46-899A-FFE849F5DA6F}"/>
              </a:ext>
            </a:extLst>
          </p:cNvPr>
          <p:cNvSpPr>
            <a:spLocks noGrp="1"/>
          </p:cNvSpPr>
          <p:nvPr>
            <p:ph type="title"/>
          </p:nvPr>
        </p:nvSpPr>
        <p:spPr/>
        <p:txBody>
          <a:bodyPr/>
          <a:lstStyle/>
          <a:p>
            <a:r>
              <a:rPr lang="en-US" dirty="0"/>
              <a:t>The Timeline</a:t>
            </a:r>
          </a:p>
        </p:txBody>
      </p:sp>
      <p:sp>
        <p:nvSpPr>
          <p:cNvPr id="4" name="Content Placeholder 2">
            <a:extLst>
              <a:ext uri="{FF2B5EF4-FFF2-40B4-BE49-F238E27FC236}">
                <a16:creationId xmlns="" xmlns:a16="http://schemas.microsoft.com/office/drawing/2014/main" id="{17622A79-06BD-8749-9AC5-410EED061899}"/>
              </a:ext>
            </a:extLst>
          </p:cNvPr>
          <p:cNvSpPr txBox="1">
            <a:spLocks/>
          </p:cNvSpPr>
          <p:nvPr/>
        </p:nvSpPr>
        <p:spPr>
          <a:xfrm>
            <a:off x="457200" y="1226965"/>
            <a:ext cx="8417688" cy="480955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Garamond"/>
                <a:ea typeface="+mn-ea"/>
                <a:cs typeface="Garamond"/>
              </a:defRPr>
            </a:lvl1pPr>
            <a:lvl2pPr marL="742950" indent="-285750" algn="l" defTabSz="457200" rtl="0" eaLnBrk="1" latinLnBrk="0" hangingPunct="1">
              <a:spcBef>
                <a:spcPct val="20000"/>
              </a:spcBef>
              <a:buFont typeface="Arial"/>
              <a:buChar char="–"/>
              <a:defRPr sz="2800" kern="1200">
                <a:solidFill>
                  <a:schemeClr val="tx1"/>
                </a:solidFill>
                <a:latin typeface="Garamond"/>
                <a:ea typeface="+mn-ea"/>
                <a:cs typeface="Garamond"/>
              </a:defRPr>
            </a:lvl2pPr>
            <a:lvl3pPr marL="1143000" indent="-228600" algn="l" defTabSz="457200" rtl="0" eaLnBrk="1" latinLnBrk="0" hangingPunct="1">
              <a:spcBef>
                <a:spcPct val="20000"/>
              </a:spcBef>
              <a:buFont typeface="Arial"/>
              <a:buChar char="•"/>
              <a:defRPr sz="2400" kern="1200">
                <a:solidFill>
                  <a:schemeClr val="tx1"/>
                </a:solidFill>
                <a:latin typeface="Garamond"/>
                <a:ea typeface="+mn-ea"/>
                <a:cs typeface="Garamond"/>
              </a:defRPr>
            </a:lvl3pPr>
            <a:lvl4pPr marL="1600200" indent="-228600" algn="l" defTabSz="457200" rtl="0" eaLnBrk="1" latinLnBrk="0" hangingPunct="1">
              <a:spcBef>
                <a:spcPct val="20000"/>
              </a:spcBef>
              <a:buFont typeface="Arial"/>
              <a:buChar char="–"/>
              <a:defRPr sz="2000" kern="1200">
                <a:solidFill>
                  <a:schemeClr val="tx1"/>
                </a:solidFill>
                <a:latin typeface="Garamond"/>
                <a:ea typeface="+mn-ea"/>
                <a:cs typeface="Garamond"/>
              </a:defRPr>
            </a:lvl4pPr>
            <a:lvl5pPr marL="2057400" indent="-228600" algn="l" defTabSz="457200" rtl="0" eaLnBrk="1" latinLnBrk="0" hangingPunct="1">
              <a:spcBef>
                <a:spcPct val="20000"/>
              </a:spcBef>
              <a:buFont typeface="Arial"/>
              <a:buChar char="»"/>
              <a:defRPr sz="2000" kern="1200">
                <a:solidFill>
                  <a:schemeClr val="tx1"/>
                </a:solidFill>
                <a:latin typeface="Garamond"/>
                <a:ea typeface="+mn-ea"/>
                <a:cs typeface="Garamon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a:solidFill>
                  <a:srgbClr val="C00000"/>
                </a:solidFill>
                <a:latin typeface="+mj-lt"/>
              </a:rPr>
              <a:t>China</a:t>
            </a:r>
            <a:endParaRPr lang="en-US" sz="2000" dirty="0">
              <a:solidFill>
                <a:srgbClr val="C00000"/>
              </a:solidFill>
              <a:latin typeface="+mj-lt"/>
            </a:endParaRPr>
          </a:p>
          <a:p>
            <a:pPr marL="0" indent="0">
              <a:buFont typeface="Arial"/>
              <a:buNone/>
              <a:tabLst>
                <a:tab pos="1412875" algn="l"/>
              </a:tabLst>
            </a:pPr>
            <a:r>
              <a:rPr lang="en-US" sz="2000" dirty="0">
                <a:latin typeface="+mj-lt"/>
              </a:rPr>
              <a:t>17 Nov 2019	First confirmed case</a:t>
            </a:r>
          </a:p>
          <a:p>
            <a:pPr marL="0" indent="0">
              <a:buFont typeface="Arial"/>
              <a:buNone/>
              <a:tabLst>
                <a:tab pos="1412875" algn="l"/>
              </a:tabLst>
            </a:pPr>
            <a:r>
              <a:rPr lang="en-US" sz="2000" dirty="0">
                <a:latin typeface="+mj-lt"/>
              </a:rPr>
              <a:t>23 January	Lockdown in Wuhan and other cities starts</a:t>
            </a:r>
          </a:p>
          <a:p>
            <a:pPr marL="0" indent="0">
              <a:buFont typeface="Arial"/>
              <a:buNone/>
              <a:tabLst>
                <a:tab pos="1412875" algn="l"/>
              </a:tabLst>
            </a:pPr>
            <a:r>
              <a:rPr lang="en-US" sz="2000" dirty="0">
                <a:latin typeface="+mj-lt"/>
              </a:rPr>
              <a:t>8 April	Lockdown announced to end in Wuhan</a:t>
            </a:r>
          </a:p>
          <a:p>
            <a:pPr marL="0" indent="0">
              <a:buFont typeface="Arial"/>
              <a:buNone/>
            </a:pPr>
            <a:endParaRPr lang="en-US" sz="2000" dirty="0">
              <a:latin typeface="+mj-lt"/>
            </a:endParaRPr>
          </a:p>
          <a:p>
            <a:pPr marL="0" indent="0">
              <a:buFont typeface="Arial"/>
              <a:buNone/>
            </a:pPr>
            <a:endParaRPr lang="en-US" sz="2000" dirty="0">
              <a:latin typeface="+mj-lt"/>
            </a:endParaRPr>
          </a:p>
          <a:p>
            <a:pPr marL="0" indent="0">
              <a:buFont typeface="Arial"/>
              <a:buNone/>
            </a:pPr>
            <a:r>
              <a:rPr lang="en-US" sz="2800" dirty="0">
                <a:solidFill>
                  <a:srgbClr val="C00000"/>
                </a:solidFill>
                <a:latin typeface="+mj-lt"/>
              </a:rPr>
              <a:t>UK</a:t>
            </a:r>
            <a:endParaRPr lang="en-US" sz="2000" dirty="0">
              <a:solidFill>
                <a:srgbClr val="C00000"/>
              </a:solidFill>
              <a:latin typeface="+mj-lt"/>
            </a:endParaRPr>
          </a:p>
          <a:p>
            <a:pPr marL="1393825" indent="-1393825">
              <a:buFont typeface="Arial"/>
              <a:buNone/>
            </a:pPr>
            <a:r>
              <a:rPr lang="en-US" sz="2000" dirty="0">
                <a:latin typeface="+mj-lt"/>
              </a:rPr>
              <a:t>28 February	First known transmission in the UK</a:t>
            </a:r>
          </a:p>
          <a:p>
            <a:pPr marL="1393825" indent="-1393825">
              <a:buFont typeface="Arial"/>
              <a:buNone/>
            </a:pPr>
            <a:r>
              <a:rPr lang="en-US" sz="2000" dirty="0">
                <a:latin typeface="+mj-lt"/>
              </a:rPr>
              <a:t>11 March	WHO declares COVID-19 a pandemic</a:t>
            </a:r>
          </a:p>
          <a:p>
            <a:pPr marL="1393825" indent="-1393825">
              <a:buFont typeface="Arial"/>
              <a:buNone/>
            </a:pPr>
            <a:r>
              <a:rPr lang="en-US" sz="2000" dirty="0">
                <a:latin typeface="+mj-lt"/>
              </a:rPr>
              <a:t>16 March	UK Government advises in social distancing and avoiding non-essential travel</a:t>
            </a:r>
          </a:p>
          <a:p>
            <a:pPr marL="1393825" indent="-1393825">
              <a:buFont typeface="Arial"/>
              <a:buNone/>
            </a:pPr>
            <a:r>
              <a:rPr lang="en-US" sz="2000" dirty="0">
                <a:latin typeface="+mj-lt"/>
              </a:rPr>
              <a:t>18 March	Close most schools</a:t>
            </a:r>
          </a:p>
          <a:p>
            <a:pPr marL="1393825" indent="-1393825">
              <a:buFont typeface="Arial"/>
              <a:buNone/>
            </a:pPr>
            <a:r>
              <a:rPr lang="en-US" sz="2000" dirty="0">
                <a:latin typeface="+mj-lt"/>
              </a:rPr>
              <a:t>23 March	</a:t>
            </a:r>
            <a:r>
              <a:rPr lang="en-US" sz="2000" dirty="0" smtClean="0">
                <a:latin typeface="+mj-lt"/>
              </a:rPr>
              <a:t>Lockdown </a:t>
            </a:r>
            <a:r>
              <a:rPr lang="en-US" sz="2000" dirty="0">
                <a:latin typeface="+mj-lt"/>
              </a:rPr>
              <a:t>--- wide-ranging restrictions</a:t>
            </a:r>
          </a:p>
          <a:p>
            <a:pPr marL="0" indent="0">
              <a:buFont typeface="Arial"/>
              <a:buNone/>
            </a:pPr>
            <a:endParaRPr lang="en-US" sz="2000" dirty="0"/>
          </a:p>
          <a:p>
            <a:pPr marL="0" indent="0">
              <a:buFont typeface="Arial"/>
              <a:buNone/>
            </a:pPr>
            <a:endParaRPr lang="en-US" sz="2000" dirty="0"/>
          </a:p>
          <a:p>
            <a:pPr marL="0" indent="0">
              <a:buFont typeface="Arial"/>
              <a:buNone/>
            </a:pPr>
            <a:endParaRPr lang="en-US" dirty="0"/>
          </a:p>
          <a:p>
            <a:pPr marL="0" indent="0">
              <a:buFont typeface="Arial"/>
              <a:buNone/>
            </a:pPr>
            <a:endParaRPr lang="en-US" dirty="0"/>
          </a:p>
        </p:txBody>
      </p:sp>
    </p:spTree>
    <p:extLst>
      <p:ext uri="{BB962C8B-B14F-4D97-AF65-F5344CB8AC3E}">
        <p14:creationId xmlns="" xmlns:p14="http://schemas.microsoft.com/office/powerpoint/2010/main" val="78570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F8550E0C-48F3-F944-B4B0-7B6F50BD71CF}"/>
              </a:ext>
            </a:extLst>
          </p:cNvPr>
          <p:cNvSpPr/>
          <p:nvPr/>
        </p:nvSpPr>
        <p:spPr>
          <a:xfrm>
            <a:off x="0" y="2783840"/>
            <a:ext cx="9387840" cy="12395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 xmlns:a16="http://schemas.microsoft.com/office/drawing/2014/main" id="{20E16656-3A8F-9C4C-AE1E-565E5BA91914}"/>
              </a:ext>
            </a:extLst>
          </p:cNvPr>
          <p:cNvSpPr/>
          <p:nvPr/>
        </p:nvSpPr>
        <p:spPr>
          <a:xfrm>
            <a:off x="457200" y="2818825"/>
            <a:ext cx="7611571" cy="1015663"/>
          </a:xfrm>
          <a:prstGeom prst="rect">
            <a:avLst/>
          </a:prstGeom>
        </p:spPr>
        <p:txBody>
          <a:bodyPr wrap="none">
            <a:spAutoFit/>
          </a:bodyPr>
          <a:lstStyle/>
          <a:p>
            <a:r>
              <a:rPr lang="en-GB" sz="3200" b="1" dirty="0">
                <a:solidFill>
                  <a:srgbClr val="FFE8C6"/>
                </a:solidFill>
              </a:rPr>
              <a:t>Compliance with Public Health Instructions:</a:t>
            </a:r>
          </a:p>
          <a:p>
            <a:r>
              <a:rPr lang="en-GB" sz="2800" b="1" dirty="0">
                <a:solidFill>
                  <a:srgbClr val="FFE8C6"/>
                </a:solidFill>
              </a:rPr>
              <a:t>Authoritarian Control or Consent to Comply?</a:t>
            </a:r>
            <a:endParaRPr lang="en-US" sz="2800" b="1" dirty="0">
              <a:solidFill>
                <a:srgbClr val="FFE8C6"/>
              </a:solidFill>
            </a:endParaRPr>
          </a:p>
        </p:txBody>
      </p:sp>
    </p:spTree>
    <p:extLst>
      <p:ext uri="{BB962C8B-B14F-4D97-AF65-F5344CB8AC3E}">
        <p14:creationId xmlns="" xmlns:p14="http://schemas.microsoft.com/office/powerpoint/2010/main" val="4136441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8D562E-341D-CF4D-A176-36661184EA16}"/>
              </a:ext>
            </a:extLst>
          </p:cNvPr>
          <p:cNvSpPr>
            <a:spLocks noGrp="1"/>
          </p:cNvSpPr>
          <p:nvPr>
            <p:ph type="title"/>
          </p:nvPr>
        </p:nvSpPr>
        <p:spPr/>
        <p:txBody>
          <a:bodyPr/>
          <a:lstStyle/>
          <a:p>
            <a:r>
              <a:rPr lang="en-US" dirty="0"/>
              <a:t>The Normative and Policy Question</a:t>
            </a:r>
          </a:p>
        </p:txBody>
      </p:sp>
      <p:sp>
        <p:nvSpPr>
          <p:cNvPr id="3" name="Content Placeholder 2">
            <a:extLst>
              <a:ext uri="{FF2B5EF4-FFF2-40B4-BE49-F238E27FC236}">
                <a16:creationId xmlns="" xmlns:a16="http://schemas.microsoft.com/office/drawing/2014/main" id="{2A6C3834-B758-A64C-92A1-20F5ECF0A25D}"/>
              </a:ext>
            </a:extLst>
          </p:cNvPr>
          <p:cNvSpPr>
            <a:spLocks noGrp="1"/>
          </p:cNvSpPr>
          <p:nvPr>
            <p:ph idx="1"/>
          </p:nvPr>
        </p:nvSpPr>
        <p:spPr/>
        <p:txBody>
          <a:bodyPr>
            <a:normAutofit/>
          </a:bodyPr>
          <a:lstStyle/>
          <a:p>
            <a:pPr marL="0" indent="0">
              <a:buNone/>
            </a:pPr>
            <a:r>
              <a:rPr lang="en-US" sz="2800" dirty="0">
                <a:solidFill>
                  <a:srgbClr val="C00000"/>
                </a:solidFill>
                <a:latin typeface="+mj-lt"/>
              </a:rPr>
              <a:t>Is there a moral difference between risking to kill somebody as a consequence of drunk driving and risking to kill somebody as a consequence of knowingly exposing others to the COVID-19?</a:t>
            </a:r>
          </a:p>
          <a:p>
            <a:pPr marL="0" indent="0">
              <a:buNone/>
            </a:pPr>
            <a:endParaRPr lang="en-US" sz="2800" dirty="0">
              <a:latin typeface="+mj-lt"/>
            </a:endParaRPr>
          </a:p>
          <a:p>
            <a:pPr marL="0" indent="0">
              <a:buNone/>
            </a:pPr>
            <a:r>
              <a:rPr lang="en-US" sz="2800" dirty="0">
                <a:latin typeface="+mj-lt"/>
              </a:rPr>
              <a:t>How can compliance be achieved?</a:t>
            </a:r>
          </a:p>
          <a:p>
            <a:pPr marL="0" indent="0">
              <a:buNone/>
            </a:pPr>
            <a:r>
              <a:rPr lang="en-US" sz="2800" dirty="0">
                <a:latin typeface="+mj-lt"/>
              </a:rPr>
              <a:t>What levels of surveillance and control are acceptable?</a:t>
            </a:r>
          </a:p>
          <a:p>
            <a:pPr marL="0" indent="0">
              <a:buNone/>
            </a:pPr>
            <a:r>
              <a:rPr lang="en-US" sz="2800" dirty="0">
                <a:latin typeface="+mj-lt"/>
              </a:rPr>
              <a:t>How good is knowledge in the sense of health literacy?</a:t>
            </a:r>
          </a:p>
          <a:p>
            <a:pPr marL="0" indent="0">
              <a:buNone/>
            </a:pPr>
            <a:endParaRPr lang="en-US" sz="2800" dirty="0">
              <a:latin typeface="+mj-lt"/>
            </a:endParaRPr>
          </a:p>
        </p:txBody>
      </p:sp>
    </p:spTree>
    <p:extLst>
      <p:ext uri="{BB962C8B-B14F-4D97-AF65-F5344CB8AC3E}">
        <p14:creationId xmlns="" xmlns:p14="http://schemas.microsoft.com/office/powerpoint/2010/main" val="3667229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39BFCC-AE3D-834F-B2DA-9108877C2B67}"/>
              </a:ext>
            </a:extLst>
          </p:cNvPr>
          <p:cNvSpPr>
            <a:spLocks noGrp="1"/>
          </p:cNvSpPr>
          <p:nvPr>
            <p:ph type="title"/>
          </p:nvPr>
        </p:nvSpPr>
        <p:spPr/>
        <p:txBody>
          <a:bodyPr>
            <a:normAutofit fontScale="90000"/>
          </a:bodyPr>
          <a:lstStyle/>
          <a:p>
            <a:r>
              <a:rPr lang="en-US" dirty="0"/>
              <a:t>Compliance between </a:t>
            </a:r>
            <a:r>
              <a:rPr lang="en-US" dirty="0">
                <a:solidFill>
                  <a:srgbClr val="C00000"/>
                </a:solidFill>
              </a:rPr>
              <a:t>Criminology </a:t>
            </a:r>
            <a:r>
              <a:rPr lang="en-US" dirty="0"/>
              <a:t>and</a:t>
            </a:r>
            <a:r>
              <a:rPr lang="en-US" dirty="0">
                <a:solidFill>
                  <a:srgbClr val="C00000"/>
                </a:solidFill>
              </a:rPr>
              <a:t> Public Health Research</a:t>
            </a:r>
          </a:p>
        </p:txBody>
      </p:sp>
      <p:sp>
        <p:nvSpPr>
          <p:cNvPr id="3" name="Content Placeholder 2">
            <a:extLst>
              <a:ext uri="{FF2B5EF4-FFF2-40B4-BE49-F238E27FC236}">
                <a16:creationId xmlns="" xmlns:a16="http://schemas.microsoft.com/office/drawing/2014/main" id="{5AB11DEE-6771-844C-9E2A-6F349D6E2D45}"/>
              </a:ext>
            </a:extLst>
          </p:cNvPr>
          <p:cNvSpPr>
            <a:spLocks noGrp="1"/>
          </p:cNvSpPr>
          <p:nvPr>
            <p:ph idx="1"/>
          </p:nvPr>
        </p:nvSpPr>
        <p:spPr/>
        <p:txBody>
          <a:bodyPr>
            <a:normAutofit/>
          </a:bodyPr>
          <a:lstStyle/>
          <a:p>
            <a:r>
              <a:rPr lang="en-US" sz="2400" dirty="0">
                <a:latin typeface="+mj-lt"/>
              </a:rPr>
              <a:t>Widespread reports of lacking compliance with self-isolation, social distancing, travel restrictions, hygiene guidance, anti panic-buying </a:t>
            </a:r>
            <a:r>
              <a:rPr lang="en-US" sz="2400" dirty="0" smtClean="0">
                <a:latin typeface="+mj-lt"/>
              </a:rPr>
              <a:t>guidance, </a:t>
            </a:r>
            <a:r>
              <a:rPr lang="en-US" sz="2400" dirty="0">
                <a:latin typeface="+mj-lt"/>
              </a:rPr>
              <a:t>etc.</a:t>
            </a:r>
          </a:p>
          <a:p>
            <a:r>
              <a:rPr lang="en-US" sz="2400" dirty="0">
                <a:latin typeface="+mj-lt"/>
              </a:rPr>
              <a:t>Population-wide policing of compliance impossible.</a:t>
            </a:r>
          </a:p>
          <a:p>
            <a:r>
              <a:rPr lang="en-US" sz="2400" dirty="0">
                <a:latin typeface="+mj-lt"/>
              </a:rPr>
              <a:t>Important questions relating </a:t>
            </a:r>
            <a:r>
              <a:rPr lang="en-US" sz="2400" dirty="0" smtClean="0">
                <a:latin typeface="+mj-lt"/>
              </a:rPr>
              <a:t>to:</a:t>
            </a:r>
            <a:endParaRPr lang="en-US" sz="2400" dirty="0">
              <a:latin typeface="+mj-lt"/>
            </a:endParaRPr>
          </a:p>
          <a:p>
            <a:pPr lvl="1"/>
            <a:r>
              <a:rPr lang="en-US" sz="2000" dirty="0">
                <a:latin typeface="+mj-lt"/>
              </a:rPr>
              <a:t>Who complies with guidance?</a:t>
            </a:r>
          </a:p>
          <a:p>
            <a:pPr lvl="1"/>
            <a:r>
              <a:rPr lang="en-US" sz="2000" dirty="0" smtClean="0">
                <a:latin typeface="+mj-lt"/>
              </a:rPr>
              <a:t>Which messaging </a:t>
            </a:r>
            <a:r>
              <a:rPr lang="en-US" sz="2000" dirty="0">
                <a:latin typeface="+mj-lt"/>
              </a:rPr>
              <a:t>can improve compliance?</a:t>
            </a:r>
          </a:p>
          <a:p>
            <a:pPr lvl="1"/>
            <a:r>
              <a:rPr lang="en-US" sz="2000" dirty="0">
                <a:latin typeface="+mj-lt"/>
              </a:rPr>
              <a:t>How does compliance change as the lockdown continues?</a:t>
            </a:r>
          </a:p>
          <a:p>
            <a:pPr lvl="1"/>
            <a:r>
              <a:rPr lang="en-US" sz="2000" dirty="0">
                <a:latin typeface="+mj-lt"/>
              </a:rPr>
              <a:t>Do different approaches result in different levels of compliance? </a:t>
            </a:r>
          </a:p>
        </p:txBody>
      </p:sp>
    </p:spTree>
    <p:extLst>
      <p:ext uri="{BB962C8B-B14F-4D97-AF65-F5344CB8AC3E}">
        <p14:creationId xmlns="" xmlns:p14="http://schemas.microsoft.com/office/powerpoint/2010/main" val="2068115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F8550E0C-48F3-F944-B4B0-7B6F50BD71CF}"/>
              </a:ext>
            </a:extLst>
          </p:cNvPr>
          <p:cNvSpPr/>
          <p:nvPr/>
        </p:nvSpPr>
        <p:spPr>
          <a:xfrm>
            <a:off x="0" y="2783840"/>
            <a:ext cx="9387840" cy="12395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36C12D2-921C-BB41-9FA1-2DD089C5F455}"/>
              </a:ext>
            </a:extLst>
          </p:cNvPr>
          <p:cNvSpPr>
            <a:spLocks noGrp="1"/>
          </p:cNvSpPr>
          <p:nvPr>
            <p:ph type="title"/>
          </p:nvPr>
        </p:nvSpPr>
        <p:spPr/>
        <p:txBody>
          <a:bodyPr/>
          <a:lstStyle/>
          <a:p>
            <a:endParaRPr lang="en-US" dirty="0"/>
          </a:p>
        </p:txBody>
      </p:sp>
      <p:sp>
        <p:nvSpPr>
          <p:cNvPr id="4" name="Rectangle 3">
            <a:extLst>
              <a:ext uri="{FF2B5EF4-FFF2-40B4-BE49-F238E27FC236}">
                <a16:creationId xmlns="" xmlns:a16="http://schemas.microsoft.com/office/drawing/2014/main" id="{20E16656-3A8F-9C4C-AE1E-565E5BA91914}"/>
              </a:ext>
            </a:extLst>
          </p:cNvPr>
          <p:cNvSpPr/>
          <p:nvPr/>
        </p:nvSpPr>
        <p:spPr>
          <a:xfrm>
            <a:off x="457200" y="3095972"/>
            <a:ext cx="3088731" cy="584775"/>
          </a:xfrm>
          <a:prstGeom prst="rect">
            <a:avLst/>
          </a:prstGeom>
        </p:spPr>
        <p:txBody>
          <a:bodyPr wrap="none">
            <a:spAutoFit/>
          </a:bodyPr>
          <a:lstStyle/>
          <a:p>
            <a:r>
              <a:rPr lang="en-GB" sz="3200" b="1" dirty="0">
                <a:solidFill>
                  <a:srgbClr val="FFE8C6"/>
                </a:solidFill>
              </a:rPr>
              <a:t>Our Contribution</a:t>
            </a:r>
            <a:endParaRPr lang="en-US" sz="3200" b="1" dirty="0">
              <a:solidFill>
                <a:srgbClr val="FFE8C6"/>
              </a:solidFill>
            </a:endParaRPr>
          </a:p>
        </p:txBody>
      </p:sp>
      <p:sp>
        <p:nvSpPr>
          <p:cNvPr id="3" name="Rectangle 2">
            <a:extLst>
              <a:ext uri="{FF2B5EF4-FFF2-40B4-BE49-F238E27FC236}">
                <a16:creationId xmlns="" xmlns:a16="http://schemas.microsoft.com/office/drawing/2014/main" id="{10456D86-6826-B343-AC7A-539F8E2EDDA8}"/>
              </a:ext>
            </a:extLst>
          </p:cNvPr>
          <p:cNvSpPr/>
          <p:nvPr/>
        </p:nvSpPr>
        <p:spPr>
          <a:xfrm>
            <a:off x="457200" y="4335492"/>
            <a:ext cx="8417688" cy="923330"/>
          </a:xfrm>
          <a:prstGeom prst="rect">
            <a:avLst/>
          </a:prstGeom>
        </p:spPr>
        <p:txBody>
          <a:bodyPr wrap="square">
            <a:spAutoFit/>
          </a:bodyPr>
          <a:lstStyle/>
          <a:p>
            <a:pPr marL="1114425" indent="-1114425"/>
            <a:r>
              <a:rPr lang="en-GB" b="1" dirty="0"/>
              <a:t>Study 1	A Rapid Response Study linked to the z-proso longitudinal study.</a:t>
            </a:r>
          </a:p>
          <a:p>
            <a:pPr marL="1114425" indent="-1114425">
              <a:buAutoNum type="alphaUcParenR"/>
            </a:pPr>
            <a:endParaRPr lang="en-GB" b="1" dirty="0"/>
          </a:p>
          <a:p>
            <a:pPr marL="342900" indent="-342900">
              <a:buAutoNum type="alphaUcParenR"/>
            </a:pPr>
            <a:endParaRPr lang="en-US" dirty="0"/>
          </a:p>
        </p:txBody>
      </p:sp>
    </p:spTree>
    <p:extLst>
      <p:ext uri="{BB962C8B-B14F-4D97-AF65-F5344CB8AC3E}">
        <p14:creationId xmlns="" xmlns:p14="http://schemas.microsoft.com/office/powerpoint/2010/main" val="3488051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EF2EAA-87F0-794F-BAE1-D85436EBD98D}"/>
              </a:ext>
            </a:extLst>
          </p:cNvPr>
          <p:cNvSpPr>
            <a:spLocks noGrp="1"/>
          </p:cNvSpPr>
          <p:nvPr>
            <p:ph type="title"/>
          </p:nvPr>
        </p:nvSpPr>
        <p:spPr/>
        <p:txBody>
          <a:bodyPr>
            <a:normAutofit fontScale="90000"/>
          </a:bodyPr>
          <a:lstStyle/>
          <a:p>
            <a:r>
              <a:rPr lang="en-US" dirty="0">
                <a:solidFill>
                  <a:srgbClr val="C00000"/>
                </a:solidFill>
              </a:rPr>
              <a:t>An online survey integrated into the Zurich Project on Social Development from Childhood to Adulthood</a:t>
            </a:r>
          </a:p>
        </p:txBody>
      </p:sp>
      <p:sp>
        <p:nvSpPr>
          <p:cNvPr id="3" name="Content Placeholder 2">
            <a:extLst>
              <a:ext uri="{FF2B5EF4-FFF2-40B4-BE49-F238E27FC236}">
                <a16:creationId xmlns="" xmlns:a16="http://schemas.microsoft.com/office/drawing/2014/main" id="{91160072-E829-0348-83CF-01053E6887B5}"/>
              </a:ext>
            </a:extLst>
          </p:cNvPr>
          <p:cNvSpPr>
            <a:spLocks noGrp="1"/>
          </p:cNvSpPr>
          <p:nvPr>
            <p:ph idx="1"/>
          </p:nvPr>
        </p:nvSpPr>
        <p:spPr/>
        <p:txBody>
          <a:bodyPr>
            <a:normAutofit/>
          </a:bodyPr>
          <a:lstStyle/>
          <a:p>
            <a:r>
              <a:rPr lang="en-US" sz="2400" dirty="0">
                <a:latin typeface="+mn-lt"/>
              </a:rPr>
              <a:t>On-going longitudinal study of 1500 participants, last assessment at age 20, now aged 23.</a:t>
            </a:r>
          </a:p>
          <a:p>
            <a:r>
              <a:rPr lang="en-US" sz="2400" dirty="0">
                <a:latin typeface="+mn-lt"/>
              </a:rPr>
              <a:t>Collaboration of psychiatry, sociology, psychology, criminology in Zurich, Cambridge, Edinburgh. Lead by Jacobs Center at UZH.</a:t>
            </a:r>
          </a:p>
          <a:p>
            <a:r>
              <a:rPr lang="en-US" sz="2400" dirty="0">
                <a:latin typeface="+mn-lt"/>
              </a:rPr>
              <a:t>Brief (15 mins) on-line questionnaire.</a:t>
            </a:r>
          </a:p>
          <a:p>
            <a:r>
              <a:rPr lang="en-US" sz="2400" dirty="0">
                <a:latin typeface="+mn-lt"/>
              </a:rPr>
              <a:t>Repeated every 3 weeks, starting in two weeks</a:t>
            </a:r>
            <a:r>
              <a:rPr lang="en-US" sz="2400" dirty="0" smtClean="0">
                <a:latin typeface="+mn-lt"/>
              </a:rPr>
              <a:t>.</a:t>
            </a:r>
          </a:p>
          <a:p>
            <a:pPr>
              <a:buNone/>
            </a:pPr>
            <a:endParaRPr lang="en-US" sz="2400" dirty="0" smtClean="0">
              <a:latin typeface="+mn-lt"/>
            </a:endParaRPr>
          </a:p>
          <a:p>
            <a:pPr>
              <a:buNone/>
            </a:pPr>
            <a:r>
              <a:rPr lang="en-GB" sz="1100" dirty="0" smtClean="0">
                <a:latin typeface="Calibri" pitchFamily="34" charset="0"/>
                <a:cs typeface="Calibri" pitchFamily="34" charset="0"/>
                <a:hlinkClick r:id="rId2"/>
              </a:rPr>
              <a:t>www.vrc.crim.cam.ac.uk/vrcresearch/z-proso</a:t>
            </a:r>
            <a:r>
              <a:rPr lang="en-GB" sz="1100" dirty="0" smtClean="0">
                <a:latin typeface="Calibri" pitchFamily="34" charset="0"/>
                <a:cs typeface="Calibri" pitchFamily="34" charset="0"/>
              </a:rPr>
              <a:t> and </a:t>
            </a:r>
            <a:r>
              <a:rPr lang="en-GB" sz="1100" dirty="0" smtClean="0">
                <a:hlinkClick r:id="rId3"/>
              </a:rPr>
              <a:t>https</a:t>
            </a:r>
            <a:r>
              <a:rPr lang="en-GB" sz="1100" dirty="0" smtClean="0">
                <a:hlinkClick r:id="rId3"/>
              </a:rPr>
              <a:t>://www.jacobscenter.uzh.ch/en/research/zproso.html</a:t>
            </a:r>
            <a:endParaRPr lang="en-US" sz="1100" dirty="0">
              <a:latin typeface="Calibri" pitchFamily="34" charset="0"/>
              <a:cs typeface="Calibri" pitchFamily="34" charset="0"/>
            </a:endParaRPr>
          </a:p>
        </p:txBody>
      </p:sp>
    </p:spTree>
    <p:extLst>
      <p:ext uri="{BB962C8B-B14F-4D97-AF65-F5344CB8AC3E}">
        <p14:creationId xmlns="" xmlns:p14="http://schemas.microsoft.com/office/powerpoint/2010/main" val="998382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B227A4-8A09-E644-AA22-A92CE0ECBCDB}"/>
              </a:ext>
            </a:extLst>
          </p:cNvPr>
          <p:cNvSpPr>
            <a:spLocks noGrp="1"/>
          </p:cNvSpPr>
          <p:nvPr>
            <p:ph type="title"/>
          </p:nvPr>
        </p:nvSpPr>
        <p:spPr/>
        <p:txBody>
          <a:bodyPr/>
          <a:lstStyle/>
          <a:p>
            <a:r>
              <a:rPr lang="en-US" dirty="0"/>
              <a:t>Ethical and Practical Issues</a:t>
            </a:r>
          </a:p>
        </p:txBody>
      </p:sp>
      <p:sp>
        <p:nvSpPr>
          <p:cNvPr id="3" name="Content Placeholder 2">
            <a:extLst>
              <a:ext uri="{FF2B5EF4-FFF2-40B4-BE49-F238E27FC236}">
                <a16:creationId xmlns="" xmlns:a16="http://schemas.microsoft.com/office/drawing/2014/main" id="{4CFE2769-31E3-644D-8A43-940F9B77E12C}"/>
              </a:ext>
            </a:extLst>
          </p:cNvPr>
          <p:cNvSpPr>
            <a:spLocks noGrp="1"/>
          </p:cNvSpPr>
          <p:nvPr>
            <p:ph idx="1"/>
          </p:nvPr>
        </p:nvSpPr>
        <p:spPr/>
        <p:txBody>
          <a:bodyPr>
            <a:normAutofit/>
          </a:bodyPr>
          <a:lstStyle/>
          <a:p>
            <a:r>
              <a:rPr lang="en-US" sz="2400" dirty="0">
                <a:latin typeface="+mn-lt"/>
              </a:rPr>
              <a:t>Fast response add-on funding, proposal submitted within 24 </a:t>
            </a:r>
            <a:r>
              <a:rPr lang="en-US" sz="2400" dirty="0" smtClean="0">
                <a:latin typeface="+mn-lt"/>
              </a:rPr>
              <a:t>hours</a:t>
            </a:r>
            <a:r>
              <a:rPr lang="en-US" sz="2400" dirty="0">
                <a:latin typeface="+mn-lt"/>
              </a:rPr>
              <a:t>, decision expected in the next days.</a:t>
            </a:r>
          </a:p>
          <a:p>
            <a:r>
              <a:rPr lang="en-US" sz="2400" dirty="0">
                <a:latin typeface="+mn-lt"/>
              </a:rPr>
              <a:t>Use </a:t>
            </a:r>
            <a:r>
              <a:rPr lang="en-US" sz="2400" dirty="0" smtClean="0">
                <a:latin typeface="+mn-lt"/>
              </a:rPr>
              <a:t>of existing </a:t>
            </a:r>
            <a:r>
              <a:rPr lang="en-US" sz="2400" dirty="0">
                <a:latin typeface="+mn-lt"/>
              </a:rPr>
              <a:t>data management infrastructure with Qualtrics as backbone.</a:t>
            </a:r>
          </a:p>
          <a:p>
            <a:r>
              <a:rPr lang="en-US" sz="2400" dirty="0">
                <a:latin typeface="+mn-lt"/>
              </a:rPr>
              <a:t>Complex ethical </a:t>
            </a:r>
            <a:r>
              <a:rPr lang="en-US" sz="2400" dirty="0" smtClean="0">
                <a:latin typeface="+mn-lt"/>
              </a:rPr>
              <a:t>considerations: </a:t>
            </a:r>
            <a:endParaRPr lang="en-US" sz="2400" dirty="0">
              <a:latin typeface="+mn-lt"/>
            </a:endParaRPr>
          </a:p>
          <a:p>
            <a:pPr lvl="1"/>
            <a:r>
              <a:rPr lang="en-US" sz="2000" dirty="0">
                <a:latin typeface="+mn-lt"/>
              </a:rPr>
              <a:t>Speed matters ethically</a:t>
            </a:r>
          </a:p>
          <a:p>
            <a:pPr lvl="1"/>
            <a:r>
              <a:rPr lang="en-US" sz="2000" dirty="0">
                <a:latin typeface="+mn-lt"/>
              </a:rPr>
              <a:t>What can one ask?</a:t>
            </a:r>
          </a:p>
          <a:p>
            <a:pPr lvl="1"/>
            <a:r>
              <a:rPr lang="en-US" sz="2000" dirty="0">
                <a:latin typeface="+mn-lt"/>
              </a:rPr>
              <a:t>Provision of </a:t>
            </a:r>
            <a:r>
              <a:rPr lang="en-US" sz="2000" dirty="0" err="1" smtClean="0">
                <a:latin typeface="+mn-lt"/>
              </a:rPr>
              <a:t>counselling</a:t>
            </a:r>
            <a:r>
              <a:rPr lang="en-US" sz="2000" dirty="0" smtClean="0">
                <a:latin typeface="+mn-lt"/>
              </a:rPr>
              <a:t> </a:t>
            </a:r>
            <a:r>
              <a:rPr lang="en-US" sz="2000" dirty="0">
                <a:latin typeface="+mn-lt"/>
              </a:rPr>
              <a:t>and advice information. How?</a:t>
            </a:r>
          </a:p>
          <a:p>
            <a:pPr lvl="1"/>
            <a:endParaRPr lang="en-US" dirty="0"/>
          </a:p>
        </p:txBody>
      </p:sp>
    </p:spTree>
    <p:extLst>
      <p:ext uri="{BB962C8B-B14F-4D97-AF65-F5344CB8AC3E}">
        <p14:creationId xmlns="" xmlns:p14="http://schemas.microsoft.com/office/powerpoint/2010/main" val="1195593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3411B-CD6D-C140-B263-279507698A9F}"/>
              </a:ext>
            </a:extLst>
          </p:cNvPr>
          <p:cNvSpPr>
            <a:spLocks noGrp="1"/>
          </p:cNvSpPr>
          <p:nvPr>
            <p:ph type="title"/>
          </p:nvPr>
        </p:nvSpPr>
        <p:spPr/>
        <p:txBody>
          <a:bodyPr>
            <a:normAutofit/>
          </a:bodyPr>
          <a:lstStyle/>
          <a:p>
            <a:r>
              <a:rPr lang="en-US" dirty="0"/>
              <a:t>Domains measured (amongst others)</a:t>
            </a:r>
          </a:p>
        </p:txBody>
      </p:sp>
      <p:sp>
        <p:nvSpPr>
          <p:cNvPr id="3" name="Content Placeholder 2">
            <a:extLst>
              <a:ext uri="{FF2B5EF4-FFF2-40B4-BE49-F238E27FC236}">
                <a16:creationId xmlns="" xmlns:a16="http://schemas.microsoft.com/office/drawing/2014/main" id="{D55D560A-38E4-2D44-A97A-25310200CB98}"/>
              </a:ext>
            </a:extLst>
          </p:cNvPr>
          <p:cNvSpPr>
            <a:spLocks noGrp="1"/>
          </p:cNvSpPr>
          <p:nvPr>
            <p:ph idx="1"/>
          </p:nvPr>
        </p:nvSpPr>
        <p:spPr/>
        <p:txBody>
          <a:bodyPr/>
          <a:lstStyle/>
          <a:p>
            <a:r>
              <a:rPr lang="en-US" sz="2400" dirty="0">
                <a:latin typeface="+mn-lt"/>
              </a:rPr>
              <a:t>Experienced trauma/adversity/constraints</a:t>
            </a:r>
          </a:p>
          <a:p>
            <a:r>
              <a:rPr lang="en-US" sz="2400" dirty="0">
                <a:latin typeface="+mn-lt"/>
              </a:rPr>
              <a:t>Compliance with public health instructions</a:t>
            </a:r>
          </a:p>
          <a:p>
            <a:r>
              <a:rPr lang="en-US" sz="2400" dirty="0">
                <a:latin typeface="+mn-lt"/>
              </a:rPr>
              <a:t>Mental health: anxiety, depression, irritability, anger</a:t>
            </a:r>
          </a:p>
          <a:p>
            <a:r>
              <a:rPr lang="en-US" sz="2400" dirty="0">
                <a:latin typeface="+mn-lt"/>
              </a:rPr>
              <a:t>Legitimacy, </a:t>
            </a:r>
            <a:r>
              <a:rPr lang="en-US" sz="2400" dirty="0" smtClean="0">
                <a:latin typeface="+mn-lt"/>
              </a:rPr>
              <a:t>moral </a:t>
            </a:r>
            <a:r>
              <a:rPr lang="en-US" sz="2400" dirty="0" err="1" smtClean="0">
                <a:latin typeface="+mn-lt"/>
              </a:rPr>
              <a:t>neutralisation</a:t>
            </a:r>
            <a:endParaRPr lang="en-US" sz="2400" dirty="0">
              <a:latin typeface="+mn-lt"/>
            </a:endParaRPr>
          </a:p>
          <a:p>
            <a:r>
              <a:rPr lang="en-US" sz="2400" dirty="0">
                <a:latin typeface="+mn-lt"/>
              </a:rPr>
              <a:t>Substance use, gambling, domestic conflict</a:t>
            </a:r>
          </a:p>
          <a:p>
            <a:r>
              <a:rPr lang="en-US" sz="2400" dirty="0">
                <a:latin typeface="+mn-lt"/>
              </a:rPr>
              <a:t>Resilience and positive experiences: helping, social networks, deceleration</a:t>
            </a:r>
          </a:p>
          <a:p>
            <a:endParaRPr lang="en-US" dirty="0"/>
          </a:p>
        </p:txBody>
      </p:sp>
    </p:spTree>
    <p:extLst>
      <p:ext uri="{BB962C8B-B14F-4D97-AF65-F5344CB8AC3E}">
        <p14:creationId xmlns="" xmlns:p14="http://schemas.microsoft.com/office/powerpoint/2010/main" val="3399459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5C1775-93D6-9942-ADE0-FE86CDB49695}"/>
              </a:ext>
            </a:extLst>
          </p:cNvPr>
          <p:cNvSpPr>
            <a:spLocks noGrp="1"/>
          </p:cNvSpPr>
          <p:nvPr>
            <p:ph type="title"/>
          </p:nvPr>
        </p:nvSpPr>
        <p:spPr/>
        <p:txBody>
          <a:bodyPr/>
          <a:lstStyle/>
          <a:p>
            <a:r>
              <a:rPr lang="en-US" dirty="0"/>
              <a:t>Some Questions</a:t>
            </a:r>
          </a:p>
        </p:txBody>
      </p:sp>
      <p:sp>
        <p:nvSpPr>
          <p:cNvPr id="3" name="Content Placeholder 2">
            <a:extLst>
              <a:ext uri="{FF2B5EF4-FFF2-40B4-BE49-F238E27FC236}">
                <a16:creationId xmlns="" xmlns:a16="http://schemas.microsoft.com/office/drawing/2014/main" id="{8B9D2AA5-44DC-6F4D-A117-6EFCBEEF9F1C}"/>
              </a:ext>
            </a:extLst>
          </p:cNvPr>
          <p:cNvSpPr>
            <a:spLocks noGrp="1"/>
          </p:cNvSpPr>
          <p:nvPr>
            <p:ph idx="1"/>
          </p:nvPr>
        </p:nvSpPr>
        <p:spPr/>
        <p:txBody>
          <a:bodyPr>
            <a:normAutofit/>
          </a:bodyPr>
          <a:lstStyle/>
          <a:p>
            <a:r>
              <a:rPr lang="en-US" sz="2800" dirty="0">
                <a:latin typeface="+mn-lt"/>
              </a:rPr>
              <a:t>What are levels of compliance, are there systematic group </a:t>
            </a:r>
            <a:r>
              <a:rPr lang="en-US" sz="2800" dirty="0" smtClean="0">
                <a:latin typeface="+mn-lt"/>
              </a:rPr>
              <a:t>differences </a:t>
            </a:r>
            <a:r>
              <a:rPr lang="en-US" sz="2800" dirty="0">
                <a:latin typeface="+mn-lt"/>
              </a:rPr>
              <a:t>and what factors predict compliance (including general criminal propensity)?</a:t>
            </a:r>
          </a:p>
          <a:p>
            <a:r>
              <a:rPr lang="en-US" sz="2800" dirty="0">
                <a:latin typeface="+mn-lt"/>
              </a:rPr>
              <a:t>How does strain experienced during the pandemic affect anger, irritability, and depression, which in turn may increase levels of conflict.</a:t>
            </a:r>
          </a:p>
          <a:p>
            <a:r>
              <a:rPr lang="en-US" sz="2800" dirty="0">
                <a:latin typeface="+mn-lt"/>
              </a:rPr>
              <a:t>How does the lockdown affect gambling, alcohol use, self-medication, illicit substance </a:t>
            </a:r>
            <a:r>
              <a:rPr lang="en-US" sz="2800" dirty="0" smtClean="0">
                <a:latin typeface="+mn-lt"/>
              </a:rPr>
              <a:t>use, </a:t>
            </a:r>
            <a:r>
              <a:rPr lang="en-US" sz="2800" dirty="0">
                <a:latin typeface="+mn-lt"/>
              </a:rPr>
              <a:t>etc?</a:t>
            </a:r>
          </a:p>
          <a:p>
            <a:endParaRPr lang="en-US" sz="2400" dirty="0"/>
          </a:p>
        </p:txBody>
      </p:sp>
    </p:spTree>
    <p:extLst>
      <p:ext uri="{BB962C8B-B14F-4D97-AF65-F5344CB8AC3E}">
        <p14:creationId xmlns="" xmlns:p14="http://schemas.microsoft.com/office/powerpoint/2010/main" val="2495962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AE02A6-84ED-5D47-97D1-9BB21EBFD200}"/>
              </a:ext>
            </a:extLst>
          </p:cNvPr>
          <p:cNvSpPr>
            <a:spLocks noGrp="1"/>
          </p:cNvSpPr>
          <p:nvPr>
            <p:ph type="title"/>
          </p:nvPr>
        </p:nvSpPr>
        <p:spPr/>
        <p:txBody>
          <a:bodyPr/>
          <a:lstStyle/>
          <a:p>
            <a:r>
              <a:rPr lang="en-US" smtClean="0"/>
              <a:t>Conclusions: </a:t>
            </a:r>
            <a:r>
              <a:rPr lang="en-US"/>
              <a:t>Our </a:t>
            </a:r>
            <a:r>
              <a:rPr lang="en-US" smtClean="0"/>
              <a:t>Challenges</a:t>
            </a:r>
            <a:endParaRPr lang="en-US" dirty="0"/>
          </a:p>
        </p:txBody>
      </p:sp>
      <p:sp>
        <p:nvSpPr>
          <p:cNvPr id="3" name="Content Placeholder 2">
            <a:extLst>
              <a:ext uri="{FF2B5EF4-FFF2-40B4-BE49-F238E27FC236}">
                <a16:creationId xmlns="" xmlns:a16="http://schemas.microsoft.com/office/drawing/2014/main" id="{6CC28D5A-21F9-B64B-983E-9BE9C1868ED5}"/>
              </a:ext>
            </a:extLst>
          </p:cNvPr>
          <p:cNvSpPr>
            <a:spLocks noGrp="1"/>
          </p:cNvSpPr>
          <p:nvPr>
            <p:ph idx="1"/>
          </p:nvPr>
        </p:nvSpPr>
        <p:spPr/>
        <p:txBody>
          <a:bodyPr>
            <a:normAutofit lnSpcReduction="10000"/>
          </a:bodyPr>
          <a:lstStyle/>
          <a:p>
            <a:r>
              <a:rPr lang="en-US" sz="2400" dirty="0">
                <a:latin typeface="+mn-lt"/>
              </a:rPr>
              <a:t>All types of crime will be profoundly affected by the current crisis. The very foundations of social order are at stake.</a:t>
            </a:r>
          </a:p>
          <a:p>
            <a:endParaRPr lang="en-US" sz="2400" dirty="0">
              <a:latin typeface="+mn-lt"/>
            </a:endParaRPr>
          </a:p>
          <a:p>
            <a:r>
              <a:rPr lang="en-US" sz="2400" dirty="0">
                <a:latin typeface="+mn-lt"/>
              </a:rPr>
              <a:t>Criminologists should take up the challenge </a:t>
            </a:r>
            <a:r>
              <a:rPr lang="en-US" sz="2400" dirty="0" smtClean="0">
                <a:latin typeface="+mn-lt"/>
              </a:rPr>
              <a:t>through: </a:t>
            </a:r>
            <a:endParaRPr lang="en-US" sz="2400" dirty="0">
              <a:latin typeface="+mn-lt"/>
            </a:endParaRPr>
          </a:p>
          <a:p>
            <a:pPr lvl="1"/>
            <a:r>
              <a:rPr lang="en-US" sz="2000" dirty="0">
                <a:latin typeface="+mn-lt"/>
              </a:rPr>
              <a:t>High-quality new </a:t>
            </a:r>
            <a:r>
              <a:rPr lang="en-US" sz="2000" dirty="0" smtClean="0">
                <a:latin typeface="+mn-lt"/>
              </a:rPr>
              <a:t>research.</a:t>
            </a:r>
            <a:endParaRPr lang="en-US" sz="2000" dirty="0">
              <a:latin typeface="+mn-lt"/>
            </a:endParaRPr>
          </a:p>
          <a:p>
            <a:pPr lvl="1"/>
            <a:r>
              <a:rPr lang="en-US" sz="2000" dirty="0">
                <a:latin typeface="+mn-lt"/>
              </a:rPr>
              <a:t>Adaptation, where possible, of ongoing studies.</a:t>
            </a:r>
          </a:p>
          <a:p>
            <a:pPr lvl="1"/>
            <a:r>
              <a:rPr lang="en-US" sz="2000" dirty="0" err="1" smtClean="0">
                <a:latin typeface="+mn-lt"/>
              </a:rPr>
              <a:t>Focussing</a:t>
            </a:r>
            <a:r>
              <a:rPr lang="en-US" sz="2000" dirty="0" smtClean="0">
                <a:latin typeface="+mn-lt"/>
              </a:rPr>
              <a:t> </a:t>
            </a:r>
            <a:r>
              <a:rPr lang="en-US" sz="2000" dirty="0">
                <a:latin typeface="+mn-lt"/>
              </a:rPr>
              <a:t>on policy-relevant issues.</a:t>
            </a:r>
          </a:p>
          <a:p>
            <a:pPr lvl="1"/>
            <a:r>
              <a:rPr lang="en-US" sz="2000" dirty="0" smtClean="0">
                <a:latin typeface="+mn-lt"/>
              </a:rPr>
              <a:t>Synthesizing </a:t>
            </a:r>
            <a:r>
              <a:rPr lang="en-US" sz="2000" dirty="0">
                <a:latin typeface="+mn-lt"/>
              </a:rPr>
              <a:t>existing knowledge.</a:t>
            </a:r>
          </a:p>
          <a:p>
            <a:pPr lvl="1"/>
            <a:r>
              <a:rPr lang="en-US" sz="2000" dirty="0">
                <a:latin typeface="+mn-lt"/>
              </a:rPr>
              <a:t>Collaborating across countries and disciplines.</a:t>
            </a:r>
          </a:p>
          <a:p>
            <a:pPr lvl="1"/>
            <a:endParaRPr lang="en-US" sz="2000" dirty="0">
              <a:latin typeface="+mn-lt"/>
            </a:endParaRPr>
          </a:p>
          <a:p>
            <a:r>
              <a:rPr lang="en-US" sz="2400" dirty="0">
                <a:latin typeface="+mn-lt"/>
              </a:rPr>
              <a:t>Series of Seminars?</a:t>
            </a:r>
          </a:p>
          <a:p>
            <a:r>
              <a:rPr lang="en-US" sz="2400" dirty="0">
                <a:latin typeface="+mn-lt"/>
              </a:rPr>
              <a:t>Special Issue?</a:t>
            </a:r>
          </a:p>
          <a:p>
            <a:r>
              <a:rPr lang="en-US" sz="2400" dirty="0">
                <a:latin typeface="+mn-lt"/>
              </a:rPr>
              <a:t>Task Force </a:t>
            </a:r>
            <a:r>
              <a:rPr lang="en-US" sz="2400" dirty="0" smtClean="0">
                <a:latin typeface="+mn-lt"/>
              </a:rPr>
              <a:t>- </a:t>
            </a:r>
            <a:r>
              <a:rPr lang="en-US" sz="2400" dirty="0">
                <a:latin typeface="+mn-lt"/>
              </a:rPr>
              <a:t>Global Information System</a:t>
            </a:r>
          </a:p>
          <a:p>
            <a:pPr lvl="1"/>
            <a:endParaRPr lang="en-US" sz="2000" dirty="0">
              <a:latin typeface="+mn-lt"/>
            </a:endParaRPr>
          </a:p>
          <a:p>
            <a:endParaRPr lang="en-US" sz="2400" dirty="0">
              <a:latin typeface="+mn-lt"/>
            </a:endParaRPr>
          </a:p>
          <a:p>
            <a:endParaRPr lang="en-US" dirty="0"/>
          </a:p>
        </p:txBody>
      </p:sp>
    </p:spTree>
    <p:extLst>
      <p:ext uri="{BB962C8B-B14F-4D97-AF65-F5344CB8AC3E}">
        <p14:creationId xmlns="" xmlns:p14="http://schemas.microsoft.com/office/powerpoint/2010/main" val="31166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77862A-DE07-2540-B8D4-A2F236F468E0}"/>
              </a:ext>
            </a:extLst>
          </p:cNvPr>
          <p:cNvSpPr>
            <a:spLocks noGrp="1"/>
          </p:cNvSpPr>
          <p:nvPr>
            <p:ph type="title"/>
          </p:nvPr>
        </p:nvSpPr>
        <p:spPr>
          <a:solidFill>
            <a:schemeClr val="tx1"/>
          </a:solidFill>
        </p:spPr>
        <p:txBody>
          <a:bodyPr>
            <a:normAutofit/>
          </a:bodyPr>
          <a:lstStyle/>
          <a:p>
            <a:r>
              <a:rPr lang="en-US" sz="3600" b="1" dirty="0">
                <a:solidFill>
                  <a:srgbClr val="FFC000"/>
                </a:solidFill>
              </a:rPr>
              <a:t>The Issue</a:t>
            </a:r>
          </a:p>
        </p:txBody>
      </p:sp>
      <p:sp>
        <p:nvSpPr>
          <p:cNvPr id="6" name="Rectangle 5">
            <a:extLst>
              <a:ext uri="{FF2B5EF4-FFF2-40B4-BE49-F238E27FC236}">
                <a16:creationId xmlns="" xmlns:a16="http://schemas.microsoft.com/office/drawing/2014/main" id="{288D21B2-AC9A-FD42-980A-257D85248819}"/>
              </a:ext>
            </a:extLst>
          </p:cNvPr>
          <p:cNvSpPr/>
          <p:nvPr/>
        </p:nvSpPr>
        <p:spPr>
          <a:xfrm>
            <a:off x="109071" y="939463"/>
            <a:ext cx="2743200" cy="402158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rgbClr val="C00000"/>
                </a:solidFill>
              </a:rPr>
              <a:t>200 Countries</a:t>
            </a:r>
          </a:p>
          <a:p>
            <a:pPr algn="ctr"/>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Different crime levels</a:t>
            </a:r>
          </a:p>
          <a:p>
            <a:pPr marL="285750" indent="-285750" algn="just">
              <a:buFont typeface="Arial" panose="020B0604020202020204" pitchFamily="34" charset="0"/>
              <a:buChar char="•"/>
            </a:pPr>
            <a:r>
              <a:rPr lang="en-US" dirty="0">
                <a:solidFill>
                  <a:schemeClr val="tx1"/>
                </a:solidFill>
              </a:rPr>
              <a:t>Different social and political structures</a:t>
            </a:r>
          </a:p>
          <a:p>
            <a:pPr marL="285750" indent="-285750" algn="just">
              <a:buFont typeface="Arial" panose="020B0604020202020204" pitchFamily="34" charset="0"/>
              <a:buChar char="•"/>
            </a:pPr>
            <a:r>
              <a:rPr lang="en-US" dirty="0">
                <a:solidFill>
                  <a:schemeClr val="tx1"/>
                </a:solidFill>
              </a:rPr>
              <a:t>Different health systems and resources</a:t>
            </a:r>
          </a:p>
          <a:p>
            <a:pPr marL="285750" indent="-285750" algn="just">
              <a:buFont typeface="Arial" panose="020B0604020202020204" pitchFamily="34" charset="0"/>
              <a:buChar char="•"/>
            </a:pPr>
            <a:r>
              <a:rPr lang="en-US" dirty="0">
                <a:solidFill>
                  <a:schemeClr val="tx1"/>
                </a:solidFill>
              </a:rPr>
              <a:t>Different CJ systems</a:t>
            </a:r>
          </a:p>
          <a:p>
            <a:pPr marL="285750" indent="-285750" algn="just">
              <a:buFont typeface="Arial" panose="020B0604020202020204" pitchFamily="34" charset="0"/>
              <a:buChar char="•"/>
            </a:pPr>
            <a:r>
              <a:rPr lang="en-US" dirty="0">
                <a:solidFill>
                  <a:schemeClr val="tx1"/>
                </a:solidFill>
              </a:rPr>
              <a:t>Different cultural values</a:t>
            </a:r>
          </a:p>
        </p:txBody>
      </p:sp>
      <p:pic>
        <p:nvPicPr>
          <p:cNvPr id="7" name="Picture 6">
            <a:extLst>
              <a:ext uri="{FF2B5EF4-FFF2-40B4-BE49-F238E27FC236}">
                <a16:creationId xmlns="" xmlns:a16="http://schemas.microsoft.com/office/drawing/2014/main" id="{6E15ABA4-7361-5246-8E2E-2E7A51E5E50E}"/>
              </a:ext>
            </a:extLst>
          </p:cNvPr>
          <p:cNvPicPr>
            <a:picLocks noChangeAspect="1"/>
          </p:cNvPicPr>
          <p:nvPr/>
        </p:nvPicPr>
        <p:blipFill>
          <a:blip r:embed="rId2"/>
          <a:stretch>
            <a:fillRect/>
          </a:stretch>
        </p:blipFill>
        <p:spPr>
          <a:xfrm>
            <a:off x="109071" y="4992721"/>
            <a:ext cx="2921000" cy="1752600"/>
          </a:xfrm>
          <a:prstGeom prst="rect">
            <a:avLst/>
          </a:prstGeom>
        </p:spPr>
      </p:pic>
      <p:sp>
        <p:nvSpPr>
          <p:cNvPr id="8" name="Rectangle 7">
            <a:extLst>
              <a:ext uri="{FF2B5EF4-FFF2-40B4-BE49-F238E27FC236}">
                <a16:creationId xmlns="" xmlns:a16="http://schemas.microsoft.com/office/drawing/2014/main" id="{D3383BEF-8ACE-7945-820A-74ED902419FA}"/>
              </a:ext>
            </a:extLst>
          </p:cNvPr>
          <p:cNvSpPr/>
          <p:nvPr/>
        </p:nvSpPr>
        <p:spPr>
          <a:xfrm>
            <a:off x="3120379" y="939463"/>
            <a:ext cx="2743200" cy="402158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rgbClr val="C00000"/>
                </a:solidFill>
              </a:rPr>
              <a:t>The Pandemic</a:t>
            </a:r>
          </a:p>
          <a:p>
            <a:pPr algn="ctr"/>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Variation in exposure to pandemic</a:t>
            </a:r>
          </a:p>
          <a:p>
            <a:pPr marL="285750" indent="-285750" algn="just">
              <a:buFont typeface="Arial" panose="020B0604020202020204" pitchFamily="34" charset="0"/>
              <a:buChar char="•"/>
            </a:pPr>
            <a:r>
              <a:rPr lang="en-US" dirty="0">
                <a:solidFill>
                  <a:schemeClr val="tx1"/>
                </a:solidFill>
              </a:rPr>
              <a:t>Different responses</a:t>
            </a:r>
          </a:p>
          <a:p>
            <a:pPr marL="285750" indent="-285750" algn="just">
              <a:buFont typeface="Arial" panose="020B0604020202020204" pitchFamily="34" charset="0"/>
              <a:buChar char="•"/>
            </a:pPr>
            <a:r>
              <a:rPr lang="en-US" dirty="0">
                <a:solidFill>
                  <a:schemeClr val="tx1"/>
                </a:solidFill>
              </a:rPr>
              <a:t>Unfolding change in responses</a:t>
            </a:r>
          </a:p>
          <a:p>
            <a:pPr marL="285750" indent="-285750" algn="just">
              <a:buFont typeface="Arial" panose="020B0604020202020204" pitchFamily="34" charset="0"/>
              <a:buChar char="•"/>
            </a:pPr>
            <a:r>
              <a:rPr lang="en-US" dirty="0">
                <a:solidFill>
                  <a:schemeClr val="tx1"/>
                </a:solidFill>
              </a:rPr>
              <a:t>Variation in timing and duration of responses</a:t>
            </a:r>
          </a:p>
        </p:txBody>
      </p:sp>
      <p:sp>
        <p:nvSpPr>
          <p:cNvPr id="9" name="Rectangle 8">
            <a:extLst>
              <a:ext uri="{FF2B5EF4-FFF2-40B4-BE49-F238E27FC236}">
                <a16:creationId xmlns="" xmlns:a16="http://schemas.microsoft.com/office/drawing/2014/main" id="{41D6A62E-CFBF-594E-AFD9-7A8C83F7DB48}"/>
              </a:ext>
            </a:extLst>
          </p:cNvPr>
          <p:cNvSpPr/>
          <p:nvPr/>
        </p:nvSpPr>
        <p:spPr>
          <a:xfrm>
            <a:off x="6131688" y="939462"/>
            <a:ext cx="2743200" cy="402158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rgbClr val="C00000"/>
                </a:solidFill>
              </a:rPr>
              <a:t>Crime</a:t>
            </a:r>
          </a:p>
          <a:p>
            <a:pPr algn="ctr"/>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Street crime</a:t>
            </a:r>
          </a:p>
          <a:p>
            <a:pPr marL="285750" indent="-285750" algn="just">
              <a:buFont typeface="Arial" panose="020B0604020202020204" pitchFamily="34" charset="0"/>
              <a:buChar char="•"/>
            </a:pPr>
            <a:r>
              <a:rPr lang="en-US" dirty="0">
                <a:solidFill>
                  <a:schemeClr val="tx1"/>
                </a:solidFill>
              </a:rPr>
              <a:t>Domestic violence</a:t>
            </a:r>
          </a:p>
          <a:p>
            <a:pPr marL="285750" indent="-285750" algn="just">
              <a:buFont typeface="Arial" panose="020B0604020202020204" pitchFamily="34" charset="0"/>
              <a:buChar char="•"/>
            </a:pPr>
            <a:r>
              <a:rPr lang="en-US" dirty="0" smtClean="0">
                <a:solidFill>
                  <a:schemeClr val="tx1"/>
                </a:solidFill>
              </a:rPr>
              <a:t>Organised </a:t>
            </a:r>
            <a:r>
              <a:rPr lang="en-US" dirty="0">
                <a:solidFill>
                  <a:schemeClr val="tx1"/>
                </a:solidFill>
              </a:rPr>
              <a:t>crime</a:t>
            </a:r>
          </a:p>
          <a:p>
            <a:pPr marL="285750" indent="-285750" algn="just">
              <a:buFont typeface="Arial" panose="020B0604020202020204" pitchFamily="34" charset="0"/>
              <a:buChar char="•"/>
            </a:pPr>
            <a:r>
              <a:rPr lang="en-US" dirty="0">
                <a:solidFill>
                  <a:schemeClr val="tx1"/>
                </a:solidFill>
              </a:rPr>
              <a:t>Terrorism</a:t>
            </a:r>
          </a:p>
          <a:p>
            <a:pPr marL="285750" indent="-285750" algn="just">
              <a:buFont typeface="Arial" panose="020B0604020202020204" pitchFamily="34" charset="0"/>
              <a:buChar char="•"/>
            </a:pPr>
            <a:r>
              <a:rPr lang="en-US" dirty="0">
                <a:solidFill>
                  <a:schemeClr val="tx1"/>
                </a:solidFill>
              </a:rPr>
              <a:t>CJ system responses</a:t>
            </a:r>
          </a:p>
          <a:p>
            <a:pPr marL="285750" indent="-285750" algn="just">
              <a:buFont typeface="Arial" panose="020B0604020202020204" pitchFamily="34" charset="0"/>
              <a:buChar char="•"/>
            </a:pPr>
            <a:r>
              <a:rPr lang="en-US" dirty="0">
                <a:solidFill>
                  <a:schemeClr val="tx1"/>
                </a:solidFill>
              </a:rPr>
              <a:t>Social unrest</a:t>
            </a:r>
          </a:p>
          <a:p>
            <a:pPr marL="285750" indent="-285750" algn="just">
              <a:buFont typeface="Arial" panose="020B0604020202020204" pitchFamily="34" charset="0"/>
              <a:buChar char="•"/>
            </a:pPr>
            <a:r>
              <a:rPr lang="en-US" dirty="0">
                <a:solidFill>
                  <a:schemeClr val="tx1"/>
                </a:solidFill>
              </a:rPr>
              <a:t>Compliance</a:t>
            </a:r>
          </a:p>
        </p:txBody>
      </p:sp>
      <p:pic>
        <p:nvPicPr>
          <p:cNvPr id="10" name="Picture 9">
            <a:extLst>
              <a:ext uri="{FF2B5EF4-FFF2-40B4-BE49-F238E27FC236}">
                <a16:creationId xmlns="" xmlns:a16="http://schemas.microsoft.com/office/drawing/2014/main" id="{20F9468B-A02B-124D-801D-6030BCCA3A92}"/>
              </a:ext>
            </a:extLst>
          </p:cNvPr>
          <p:cNvPicPr>
            <a:picLocks noChangeAspect="1"/>
          </p:cNvPicPr>
          <p:nvPr/>
        </p:nvPicPr>
        <p:blipFill>
          <a:blip r:embed="rId3"/>
          <a:stretch>
            <a:fillRect/>
          </a:stretch>
        </p:blipFill>
        <p:spPr>
          <a:xfrm>
            <a:off x="3120379" y="5153371"/>
            <a:ext cx="2500539" cy="1409700"/>
          </a:xfrm>
          <a:prstGeom prst="rect">
            <a:avLst/>
          </a:prstGeom>
        </p:spPr>
      </p:pic>
    </p:spTree>
    <p:extLst>
      <p:ext uri="{BB962C8B-B14F-4D97-AF65-F5344CB8AC3E}">
        <p14:creationId xmlns="" xmlns:p14="http://schemas.microsoft.com/office/powerpoint/2010/main" val="1256586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E67F90-E433-0F4C-AF37-7C08BC4DABEA}"/>
              </a:ext>
            </a:extLst>
          </p:cNvPr>
          <p:cNvSpPr>
            <a:spLocks noGrp="1"/>
          </p:cNvSpPr>
          <p:nvPr>
            <p:ph type="title"/>
          </p:nvPr>
        </p:nvSpPr>
        <p:spPr/>
        <p:txBody>
          <a:bodyPr/>
          <a:lstStyle/>
          <a:p>
            <a:r>
              <a:rPr lang="en-US" dirty="0"/>
              <a:t>What is affected by the pandemic?</a:t>
            </a:r>
          </a:p>
        </p:txBody>
      </p:sp>
      <p:sp>
        <p:nvSpPr>
          <p:cNvPr id="3" name="Content Placeholder 2">
            <a:extLst>
              <a:ext uri="{FF2B5EF4-FFF2-40B4-BE49-F238E27FC236}">
                <a16:creationId xmlns="" xmlns:a16="http://schemas.microsoft.com/office/drawing/2014/main" id="{5B7556C0-EE20-B348-9A05-A1724CDC7698}"/>
              </a:ext>
            </a:extLst>
          </p:cNvPr>
          <p:cNvSpPr>
            <a:spLocks noGrp="1"/>
          </p:cNvSpPr>
          <p:nvPr>
            <p:ph idx="1"/>
          </p:nvPr>
        </p:nvSpPr>
        <p:spPr/>
        <p:txBody>
          <a:bodyPr>
            <a:normAutofit fontScale="70000" lnSpcReduction="20000"/>
          </a:bodyPr>
          <a:lstStyle/>
          <a:p>
            <a:r>
              <a:rPr lang="en-US" b="1" dirty="0">
                <a:solidFill>
                  <a:srgbClr val="C00000"/>
                </a:solidFill>
                <a:latin typeface="+mn-lt"/>
              </a:rPr>
              <a:t>Routine activities </a:t>
            </a:r>
            <a:r>
              <a:rPr lang="en-US" dirty="0">
                <a:latin typeface="+mn-lt"/>
              </a:rPr>
              <a:t>(streets, shops, schools, home).</a:t>
            </a:r>
          </a:p>
          <a:p>
            <a:pPr lvl="1"/>
            <a:endParaRPr lang="en-US" dirty="0">
              <a:latin typeface="+mn-lt"/>
            </a:endParaRPr>
          </a:p>
          <a:p>
            <a:r>
              <a:rPr lang="en-US" b="1" dirty="0">
                <a:solidFill>
                  <a:srgbClr val="C00000"/>
                </a:solidFill>
                <a:latin typeface="+mn-lt"/>
              </a:rPr>
              <a:t>Motivating emotions </a:t>
            </a:r>
            <a:r>
              <a:rPr lang="en-US" dirty="0">
                <a:latin typeface="+mn-lt"/>
              </a:rPr>
              <a:t>(Anger, Fear, Greed, Hatred, Compassion)</a:t>
            </a:r>
          </a:p>
          <a:p>
            <a:pPr marL="457200" lvl="1" indent="0">
              <a:buNone/>
            </a:pPr>
            <a:endParaRPr lang="en-US" dirty="0">
              <a:latin typeface="+mn-lt"/>
            </a:endParaRPr>
          </a:p>
          <a:p>
            <a:r>
              <a:rPr lang="en-US" b="1" dirty="0">
                <a:solidFill>
                  <a:srgbClr val="C00000"/>
                </a:solidFill>
                <a:latin typeface="+mn-lt"/>
              </a:rPr>
              <a:t>Prices and availability of goods </a:t>
            </a:r>
            <a:r>
              <a:rPr lang="en-US" dirty="0" smtClean="0">
                <a:latin typeface="+mn-lt"/>
              </a:rPr>
              <a:t>(disinfectants, </a:t>
            </a:r>
            <a:r>
              <a:rPr lang="en-US" dirty="0">
                <a:latin typeface="+mn-lt"/>
              </a:rPr>
              <a:t>masks, food, drugs)</a:t>
            </a:r>
          </a:p>
          <a:p>
            <a:endParaRPr lang="en-US" dirty="0">
              <a:latin typeface="+mn-lt"/>
            </a:endParaRPr>
          </a:p>
          <a:p>
            <a:r>
              <a:rPr lang="en-US" b="1" dirty="0">
                <a:solidFill>
                  <a:srgbClr val="C00000"/>
                </a:solidFill>
                <a:latin typeface="+mn-lt"/>
              </a:rPr>
              <a:t>Interaction Costs </a:t>
            </a:r>
            <a:r>
              <a:rPr lang="en-US" dirty="0">
                <a:latin typeface="+mn-lt"/>
              </a:rPr>
              <a:t>(risk of infection)</a:t>
            </a:r>
          </a:p>
          <a:p>
            <a:pPr lvl="1"/>
            <a:endParaRPr lang="en-US" dirty="0">
              <a:latin typeface="+mn-lt"/>
            </a:endParaRPr>
          </a:p>
          <a:p>
            <a:r>
              <a:rPr lang="en-US" b="1" dirty="0">
                <a:solidFill>
                  <a:srgbClr val="C00000"/>
                </a:solidFill>
                <a:latin typeface="+mn-lt"/>
              </a:rPr>
              <a:t>Opportunities</a:t>
            </a:r>
            <a:r>
              <a:rPr lang="en-US" dirty="0">
                <a:latin typeface="+mn-lt"/>
              </a:rPr>
              <a:t> (online sales, empty premises, state funding schemes)</a:t>
            </a:r>
          </a:p>
          <a:p>
            <a:endParaRPr lang="en-US" dirty="0">
              <a:latin typeface="+mn-lt"/>
            </a:endParaRPr>
          </a:p>
          <a:p>
            <a:r>
              <a:rPr lang="en-US" b="1" dirty="0">
                <a:solidFill>
                  <a:srgbClr val="C00000"/>
                </a:solidFill>
                <a:latin typeface="+mn-lt"/>
              </a:rPr>
              <a:t>Formal and informal social control </a:t>
            </a:r>
            <a:r>
              <a:rPr lang="en-US" dirty="0">
                <a:latin typeface="+mn-lt"/>
              </a:rPr>
              <a:t>(emergency powers, police, public health apps, screening)</a:t>
            </a:r>
          </a:p>
          <a:p>
            <a:endParaRPr lang="en-US" dirty="0">
              <a:latin typeface="+mn-lt"/>
            </a:endParaRPr>
          </a:p>
          <a:p>
            <a:r>
              <a:rPr lang="en-US" b="1" dirty="0">
                <a:solidFill>
                  <a:srgbClr val="C00000"/>
                </a:solidFill>
                <a:latin typeface="+mn-lt"/>
              </a:rPr>
              <a:t>Strains</a:t>
            </a:r>
            <a:r>
              <a:rPr lang="en-US" dirty="0">
                <a:latin typeface="+mn-lt"/>
              </a:rPr>
              <a:t> (unemployment, loss/illness of loved ones, fear of future)</a:t>
            </a:r>
          </a:p>
          <a:p>
            <a:endParaRPr lang="en-US" dirty="0"/>
          </a:p>
        </p:txBody>
      </p:sp>
    </p:spTree>
    <p:extLst>
      <p:ext uri="{BB962C8B-B14F-4D97-AF65-F5344CB8AC3E}">
        <p14:creationId xmlns="" xmlns:p14="http://schemas.microsoft.com/office/powerpoint/2010/main" val="136878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F8550E0C-48F3-F944-B4B0-7B6F50BD71CF}"/>
              </a:ext>
            </a:extLst>
          </p:cNvPr>
          <p:cNvSpPr/>
          <p:nvPr/>
        </p:nvSpPr>
        <p:spPr>
          <a:xfrm>
            <a:off x="0" y="2329342"/>
            <a:ext cx="9144000" cy="12395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 xmlns:a16="http://schemas.microsoft.com/office/drawing/2014/main" id="{20E16656-3A8F-9C4C-AE1E-565E5BA91914}"/>
              </a:ext>
            </a:extLst>
          </p:cNvPr>
          <p:cNvSpPr/>
          <p:nvPr/>
        </p:nvSpPr>
        <p:spPr>
          <a:xfrm>
            <a:off x="457200" y="2641474"/>
            <a:ext cx="3630161" cy="584775"/>
          </a:xfrm>
          <a:prstGeom prst="rect">
            <a:avLst/>
          </a:prstGeom>
        </p:spPr>
        <p:txBody>
          <a:bodyPr wrap="none">
            <a:spAutoFit/>
          </a:bodyPr>
          <a:lstStyle/>
          <a:p>
            <a:r>
              <a:rPr lang="en-GB" sz="3200" b="1" dirty="0">
                <a:solidFill>
                  <a:srgbClr val="FFE8C6"/>
                </a:solidFill>
              </a:rPr>
              <a:t>Overall Crime Levels</a:t>
            </a:r>
            <a:endParaRPr lang="en-US" sz="3200" b="1" dirty="0">
              <a:solidFill>
                <a:srgbClr val="FFE8C6"/>
              </a:solidFill>
            </a:endParaRPr>
          </a:p>
        </p:txBody>
      </p:sp>
      <p:sp>
        <p:nvSpPr>
          <p:cNvPr id="3" name="Rectangle 2">
            <a:extLst>
              <a:ext uri="{FF2B5EF4-FFF2-40B4-BE49-F238E27FC236}">
                <a16:creationId xmlns="" xmlns:a16="http://schemas.microsoft.com/office/drawing/2014/main" id="{1483154A-4638-794D-BDD3-B992D5FD2970}"/>
              </a:ext>
            </a:extLst>
          </p:cNvPr>
          <p:cNvSpPr/>
          <p:nvPr/>
        </p:nvSpPr>
        <p:spPr>
          <a:xfrm>
            <a:off x="606099" y="4063011"/>
            <a:ext cx="8412395" cy="461665"/>
          </a:xfrm>
          <a:prstGeom prst="rect">
            <a:avLst/>
          </a:prstGeom>
        </p:spPr>
        <p:txBody>
          <a:bodyPr wrap="square">
            <a:spAutoFit/>
          </a:bodyPr>
          <a:lstStyle/>
          <a:p>
            <a:r>
              <a:rPr lang="en-GB" sz="2400" dirty="0"/>
              <a:t>“Crime Plunges in New York City as Virus Lockdown Takes Hold”</a:t>
            </a:r>
          </a:p>
        </p:txBody>
      </p:sp>
      <p:sp>
        <p:nvSpPr>
          <p:cNvPr id="14" name="Rectangle 13">
            <a:extLst>
              <a:ext uri="{FF2B5EF4-FFF2-40B4-BE49-F238E27FC236}">
                <a16:creationId xmlns="" xmlns:a16="http://schemas.microsoft.com/office/drawing/2014/main" id="{E070005D-F806-504E-8561-8391C86E68D9}"/>
              </a:ext>
            </a:extLst>
          </p:cNvPr>
          <p:cNvSpPr/>
          <p:nvPr/>
        </p:nvSpPr>
        <p:spPr>
          <a:xfrm>
            <a:off x="735495" y="4779003"/>
            <a:ext cx="8175641" cy="830997"/>
          </a:xfrm>
          <a:prstGeom prst="rect">
            <a:avLst/>
          </a:prstGeom>
        </p:spPr>
        <p:txBody>
          <a:bodyPr wrap="square">
            <a:spAutoFit/>
          </a:bodyPr>
          <a:lstStyle/>
          <a:p>
            <a:r>
              <a:rPr lang="en-US" sz="1600" b="1" dirty="0">
                <a:hlinkClick r:id="rId2">
                  <a:extLst>
                    <a:ext uri="{A12FA001-AC4F-418D-AE19-62706E023703}">
                      <ahyp:hlinkClr xmlns="" xmlns:ahyp="http://schemas.microsoft.com/office/drawing/2018/hyperlinkcolor" val="tx"/>
                    </a:ext>
                  </a:extLst>
                </a:hlinkClick>
              </a:rPr>
              <a:t>NBC News</a:t>
            </a:r>
          </a:p>
          <a:p>
            <a:r>
              <a:rPr lang="en-US" sz="1600" dirty="0">
                <a:hlinkClick r:id="rId2">
                  <a:extLst>
                    <a:ext uri="{A12FA001-AC4F-418D-AE19-62706E023703}">
                      <ahyp:hlinkClr xmlns="" xmlns:ahyp="http://schemas.microsoft.com/office/drawing/2018/hyperlinkcolor" val="tx"/>
                    </a:ext>
                  </a:extLst>
                </a:hlinkClick>
              </a:rPr>
              <a:t>https://www.nbcnewyork.com/news/local/crime-and-courts/crime-plunges-in-new-york-city-as-virus-lockdown-takes-hold/2343578</a:t>
            </a:r>
            <a:r>
              <a:rPr lang="en-US" sz="1600" dirty="0"/>
              <a:t>  </a:t>
            </a:r>
          </a:p>
        </p:txBody>
      </p:sp>
    </p:spTree>
    <p:extLst>
      <p:ext uri="{BB962C8B-B14F-4D97-AF65-F5344CB8AC3E}">
        <p14:creationId xmlns="" xmlns:p14="http://schemas.microsoft.com/office/powerpoint/2010/main" val="298805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E44F9C-3E11-514C-B4F1-F03D9BC04B41}"/>
              </a:ext>
            </a:extLst>
          </p:cNvPr>
          <p:cNvSpPr>
            <a:spLocks noGrp="1"/>
          </p:cNvSpPr>
          <p:nvPr>
            <p:ph type="title"/>
          </p:nvPr>
        </p:nvSpPr>
        <p:spPr/>
        <p:txBody>
          <a:bodyPr/>
          <a:lstStyle/>
          <a:p>
            <a:r>
              <a:rPr lang="en-US" dirty="0"/>
              <a:t>Theory</a:t>
            </a:r>
          </a:p>
        </p:txBody>
      </p:sp>
      <p:sp>
        <p:nvSpPr>
          <p:cNvPr id="3" name="Content Placeholder 2">
            <a:extLst>
              <a:ext uri="{FF2B5EF4-FFF2-40B4-BE49-F238E27FC236}">
                <a16:creationId xmlns="" xmlns:a16="http://schemas.microsoft.com/office/drawing/2014/main" id="{3ADD9F8A-2F7D-D045-A134-92F5B16516F3}"/>
              </a:ext>
            </a:extLst>
          </p:cNvPr>
          <p:cNvSpPr>
            <a:spLocks noGrp="1"/>
          </p:cNvSpPr>
          <p:nvPr>
            <p:ph idx="1"/>
          </p:nvPr>
        </p:nvSpPr>
        <p:spPr/>
        <p:txBody>
          <a:bodyPr>
            <a:normAutofit/>
          </a:bodyPr>
          <a:lstStyle/>
          <a:p>
            <a:pPr marL="0" indent="0">
              <a:buNone/>
            </a:pPr>
            <a:r>
              <a:rPr lang="en-US" sz="2800" b="1" dirty="0">
                <a:solidFill>
                  <a:srgbClr val="C00000"/>
                </a:solidFill>
                <a:latin typeface="+mn-lt"/>
              </a:rPr>
              <a:t>Less Crime</a:t>
            </a:r>
          </a:p>
          <a:p>
            <a:pPr marL="0" indent="0">
              <a:buNone/>
            </a:pPr>
            <a:r>
              <a:rPr lang="en-US" sz="2800" i="1" dirty="0">
                <a:latin typeface="+mn-lt"/>
              </a:rPr>
              <a:t>Routine Activity Theory</a:t>
            </a:r>
            <a:r>
              <a:rPr lang="en-US" sz="2800" dirty="0">
                <a:latin typeface="+mn-lt"/>
              </a:rPr>
              <a:t>, </a:t>
            </a:r>
            <a:r>
              <a:rPr lang="en-US" sz="2800" i="1" dirty="0">
                <a:latin typeface="+mn-lt"/>
              </a:rPr>
              <a:t>Social Control Theory</a:t>
            </a:r>
            <a:r>
              <a:rPr lang="en-US" sz="2800" dirty="0">
                <a:latin typeface="+mn-lt"/>
              </a:rPr>
              <a:t>, </a:t>
            </a:r>
            <a:r>
              <a:rPr lang="en-US" sz="2800" i="1" dirty="0">
                <a:latin typeface="+mn-lt"/>
              </a:rPr>
              <a:t>Rational Choice Theory</a:t>
            </a:r>
            <a:r>
              <a:rPr lang="en-US" sz="2800" dirty="0">
                <a:latin typeface="+mn-lt"/>
              </a:rPr>
              <a:t>, </a:t>
            </a:r>
            <a:r>
              <a:rPr lang="en-US" sz="2800" i="1" dirty="0">
                <a:latin typeface="+mn-lt"/>
              </a:rPr>
              <a:t>Opportunity </a:t>
            </a:r>
            <a:r>
              <a:rPr lang="en-US" sz="2800" i="1" dirty="0" smtClean="0">
                <a:latin typeface="+mn-lt"/>
              </a:rPr>
              <a:t>Theory</a:t>
            </a:r>
            <a:r>
              <a:rPr lang="en-US" sz="2800" dirty="0" smtClean="0">
                <a:latin typeface="+mn-lt"/>
              </a:rPr>
              <a:t>…</a:t>
            </a:r>
            <a:endParaRPr lang="en-US" sz="2800" dirty="0">
              <a:latin typeface="+mn-lt"/>
            </a:endParaRPr>
          </a:p>
          <a:p>
            <a:pPr marL="0" indent="0">
              <a:buNone/>
            </a:pPr>
            <a:r>
              <a:rPr lang="en-US" sz="2800" dirty="0" smtClean="0">
                <a:latin typeface="+mn-lt"/>
              </a:rPr>
              <a:t>…predict </a:t>
            </a:r>
            <a:r>
              <a:rPr lang="en-US" sz="2800" dirty="0">
                <a:latin typeface="+mn-lt"/>
              </a:rPr>
              <a:t>a decline in most conventional crime.</a:t>
            </a:r>
          </a:p>
          <a:p>
            <a:pPr marL="0" indent="0">
              <a:buNone/>
            </a:pPr>
            <a:endParaRPr lang="en-US" sz="2800" dirty="0">
              <a:latin typeface="+mn-lt"/>
            </a:endParaRPr>
          </a:p>
          <a:p>
            <a:pPr marL="0" indent="0">
              <a:buNone/>
            </a:pPr>
            <a:r>
              <a:rPr lang="en-US" sz="2800" b="1" dirty="0">
                <a:solidFill>
                  <a:srgbClr val="C00000"/>
                </a:solidFill>
                <a:latin typeface="+mn-lt"/>
              </a:rPr>
              <a:t>More Crime</a:t>
            </a:r>
          </a:p>
          <a:p>
            <a:pPr marL="0" indent="0">
              <a:buNone/>
            </a:pPr>
            <a:r>
              <a:rPr lang="en-US" sz="2800" i="1" dirty="0">
                <a:latin typeface="+mn-lt"/>
              </a:rPr>
              <a:t>Strain Theory </a:t>
            </a:r>
            <a:r>
              <a:rPr lang="en-US" sz="2800" dirty="0">
                <a:latin typeface="+mn-lt"/>
              </a:rPr>
              <a:t>probably predicts an increase in conventional crime.</a:t>
            </a:r>
          </a:p>
          <a:p>
            <a:pPr marL="0" indent="0">
              <a:buNone/>
            </a:pPr>
            <a:endParaRPr lang="en-US" dirty="0"/>
          </a:p>
        </p:txBody>
      </p:sp>
    </p:spTree>
    <p:extLst>
      <p:ext uri="{BB962C8B-B14F-4D97-AF65-F5344CB8AC3E}">
        <p14:creationId xmlns="" xmlns:p14="http://schemas.microsoft.com/office/powerpoint/2010/main" val="894468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E091C3-EFC8-4A4B-B2BC-10BA87DD0A14}"/>
              </a:ext>
            </a:extLst>
          </p:cNvPr>
          <p:cNvSpPr>
            <a:spLocks noGrp="1"/>
          </p:cNvSpPr>
          <p:nvPr>
            <p:ph type="title"/>
          </p:nvPr>
        </p:nvSpPr>
        <p:spPr/>
        <p:txBody>
          <a:bodyPr/>
          <a:lstStyle/>
          <a:p>
            <a:r>
              <a:rPr lang="en-US" dirty="0"/>
              <a:t>New York, NBC News, 25 March 2020</a:t>
            </a:r>
          </a:p>
        </p:txBody>
      </p:sp>
      <p:sp>
        <p:nvSpPr>
          <p:cNvPr id="3" name="Content Placeholder 2">
            <a:extLst>
              <a:ext uri="{FF2B5EF4-FFF2-40B4-BE49-F238E27FC236}">
                <a16:creationId xmlns="" xmlns:a16="http://schemas.microsoft.com/office/drawing/2014/main" id="{F2B165E8-2558-054E-8EFF-A2FA2FA81A89}"/>
              </a:ext>
            </a:extLst>
          </p:cNvPr>
          <p:cNvSpPr>
            <a:spLocks noGrp="1"/>
          </p:cNvSpPr>
          <p:nvPr>
            <p:ph idx="1"/>
          </p:nvPr>
        </p:nvSpPr>
        <p:spPr/>
        <p:txBody>
          <a:bodyPr>
            <a:normAutofit fontScale="70000" lnSpcReduction="20000"/>
          </a:bodyPr>
          <a:lstStyle/>
          <a:p>
            <a:pPr marL="0" indent="0" fontAlgn="base">
              <a:buNone/>
            </a:pPr>
            <a:r>
              <a:rPr lang="en-GB" sz="3100" dirty="0">
                <a:latin typeface="+mn-lt"/>
              </a:rPr>
              <a:t>“Citywide crime is down almost 17% compared to the same week last year, with dramatic drops in violent crime </a:t>
            </a:r>
            <a:r>
              <a:rPr lang="en-GB" sz="3100" dirty="0" smtClean="0">
                <a:latin typeface="+mn-lt"/>
              </a:rPr>
              <a:t>- </a:t>
            </a:r>
            <a:r>
              <a:rPr lang="en-GB" sz="3100" dirty="0">
                <a:latin typeface="+mn-lt"/>
              </a:rPr>
              <a:t>shootings down 23.5%, rapes down 69% and assaults down 9%.”</a:t>
            </a:r>
          </a:p>
          <a:p>
            <a:pPr marL="0" indent="0" fontAlgn="base">
              <a:buNone/>
            </a:pPr>
            <a:endParaRPr lang="en-GB" sz="3100" dirty="0">
              <a:latin typeface="+mn-lt"/>
            </a:endParaRPr>
          </a:p>
          <a:p>
            <a:pPr marL="0" indent="0" fontAlgn="base">
              <a:buNone/>
            </a:pPr>
            <a:r>
              <a:rPr lang="en-GB" sz="3100" dirty="0">
                <a:latin typeface="+mn-lt"/>
              </a:rPr>
              <a:t>“Crime in the subway, which had grown significantly so far this year, was down 33% last week compared to the year before.”</a:t>
            </a:r>
          </a:p>
          <a:p>
            <a:pPr marL="0" indent="0" fontAlgn="base">
              <a:buNone/>
            </a:pPr>
            <a:endParaRPr lang="en-GB" sz="3100" dirty="0">
              <a:latin typeface="+mn-lt"/>
            </a:endParaRPr>
          </a:p>
          <a:p>
            <a:pPr marL="0" indent="0" fontAlgn="base">
              <a:buNone/>
            </a:pPr>
            <a:r>
              <a:rPr lang="en-GB" sz="3100" dirty="0">
                <a:latin typeface="+mn-lt"/>
              </a:rPr>
              <a:t>“Criminals are still stealing cars, as thefts were up 52% compared to the same week last year. That said, the recent trend had shown an increase of 75% for the past 28 days compared to last year, so even those numbers are a bit cooler.”</a:t>
            </a:r>
          </a:p>
          <a:p>
            <a:pPr fontAlgn="base"/>
            <a:endParaRPr lang="en-GB" dirty="0">
              <a:latin typeface="+mn-lt"/>
            </a:endParaRPr>
          </a:p>
          <a:p>
            <a:pPr marL="0" indent="0" fontAlgn="base">
              <a:buNone/>
            </a:pPr>
            <a:r>
              <a:rPr lang="en-GB" sz="2900" dirty="0">
                <a:latin typeface="+mn-lt"/>
                <a:hlinkClick r:id="rId2"/>
              </a:rPr>
              <a:t>Cited from </a:t>
            </a:r>
            <a:r>
              <a:rPr lang="en-GB" sz="2900" dirty="0" smtClean="0">
                <a:latin typeface="+mn-lt"/>
                <a:hlinkClick r:id="rId2"/>
              </a:rPr>
              <a:t>article</a:t>
            </a:r>
            <a:r>
              <a:rPr lang="en-GB" sz="2900" dirty="0">
                <a:latin typeface="+mn-lt"/>
                <a:hlinkClick r:id="rId2"/>
              </a:rPr>
              <a:t>:</a:t>
            </a:r>
          </a:p>
          <a:p>
            <a:pPr marL="0" indent="0" fontAlgn="base">
              <a:buNone/>
            </a:pPr>
            <a:r>
              <a:rPr lang="en-GB" sz="2900" dirty="0">
                <a:latin typeface="+mn-lt"/>
                <a:hlinkClick r:id="rId2"/>
              </a:rPr>
              <a:t>https://www.nbcnewyork.com/news/local/crime-and-courts/crime-plunges-in-new-york-city-as-virus-lockdown-takes-hold/2343578/</a:t>
            </a:r>
            <a:r>
              <a:rPr lang="en-GB" sz="2900" dirty="0">
                <a:latin typeface="+mn-lt"/>
              </a:rPr>
              <a:t> </a:t>
            </a:r>
          </a:p>
          <a:p>
            <a:endParaRPr lang="en-US" dirty="0"/>
          </a:p>
        </p:txBody>
      </p:sp>
    </p:spTree>
    <p:extLst>
      <p:ext uri="{BB962C8B-B14F-4D97-AF65-F5344CB8AC3E}">
        <p14:creationId xmlns="" xmlns:p14="http://schemas.microsoft.com/office/powerpoint/2010/main" val="226603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23094B-8CEB-9646-9C6F-13288540D25D}"/>
              </a:ext>
            </a:extLst>
          </p:cNvPr>
          <p:cNvSpPr>
            <a:spLocks noGrp="1"/>
          </p:cNvSpPr>
          <p:nvPr>
            <p:ph type="title"/>
          </p:nvPr>
        </p:nvSpPr>
        <p:spPr>
          <a:xfrm>
            <a:off x="457200" y="258792"/>
            <a:ext cx="8417688" cy="686071"/>
          </a:xfrm>
        </p:spPr>
        <p:txBody>
          <a:bodyPr/>
          <a:lstStyle/>
          <a:p>
            <a:r>
              <a:rPr lang="en-US" dirty="0"/>
              <a:t>London</a:t>
            </a:r>
          </a:p>
        </p:txBody>
      </p:sp>
      <p:sp>
        <p:nvSpPr>
          <p:cNvPr id="3" name="Content Placeholder 2">
            <a:extLst>
              <a:ext uri="{FF2B5EF4-FFF2-40B4-BE49-F238E27FC236}">
                <a16:creationId xmlns="" xmlns:a16="http://schemas.microsoft.com/office/drawing/2014/main" id="{B1644433-63A5-D845-B5DB-178A315E5968}"/>
              </a:ext>
            </a:extLst>
          </p:cNvPr>
          <p:cNvSpPr>
            <a:spLocks noGrp="1"/>
          </p:cNvSpPr>
          <p:nvPr>
            <p:ph idx="1"/>
          </p:nvPr>
        </p:nvSpPr>
        <p:spPr>
          <a:xfrm>
            <a:off x="457200" y="1316612"/>
            <a:ext cx="8126083" cy="4809551"/>
          </a:xfrm>
        </p:spPr>
        <p:txBody>
          <a:bodyPr/>
          <a:lstStyle/>
          <a:p>
            <a:pPr marL="0" indent="0">
              <a:buNone/>
            </a:pPr>
            <a:endParaRPr lang="en-US" dirty="0"/>
          </a:p>
          <a:p>
            <a:pPr marL="0" indent="0">
              <a:buNone/>
            </a:pPr>
            <a:r>
              <a:rPr lang="en-US" dirty="0"/>
              <a:t>Yesterday: calls to MPS 999 down around 33% compared to last year</a:t>
            </a:r>
          </a:p>
          <a:p>
            <a:pPr marL="0" indent="0">
              <a:buNone/>
            </a:pPr>
            <a:endParaRPr lang="en-US" dirty="0" smtClean="0"/>
          </a:p>
          <a:p>
            <a:pPr marL="0" indent="0" algn="r">
              <a:buNone/>
            </a:pPr>
            <a:r>
              <a:rPr lang="en-US" sz="2000" dirty="0" smtClean="0"/>
              <a:t>Thanks </a:t>
            </a:r>
            <a:r>
              <a:rPr lang="en-US" sz="2000" dirty="0"/>
              <a:t>to Simon Rose for personal communication</a:t>
            </a:r>
          </a:p>
        </p:txBody>
      </p:sp>
    </p:spTree>
    <p:extLst>
      <p:ext uri="{BB962C8B-B14F-4D97-AF65-F5344CB8AC3E}">
        <p14:creationId xmlns="" xmlns:p14="http://schemas.microsoft.com/office/powerpoint/2010/main" val="3310548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10259</TotalTime>
  <Words>1637</Words>
  <Application>Microsoft Macintosh PowerPoint</Application>
  <PresentationFormat>On-screen Show (4:3)</PresentationFormat>
  <Paragraphs>278</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Some Questions</vt:lpstr>
      <vt:lpstr>The Timeline</vt:lpstr>
      <vt:lpstr>The Issue</vt:lpstr>
      <vt:lpstr>What is affected by the pandemic?</vt:lpstr>
      <vt:lpstr>Slide 6</vt:lpstr>
      <vt:lpstr>Theory</vt:lpstr>
      <vt:lpstr>New York, NBC News, 25 March 2020</vt:lpstr>
      <vt:lpstr>London</vt:lpstr>
      <vt:lpstr>Burglary</vt:lpstr>
      <vt:lpstr>Knife Crime</vt:lpstr>
      <vt:lpstr>Domestic Abuse</vt:lpstr>
      <vt:lpstr>Questions to Reflect on</vt:lpstr>
      <vt:lpstr>The Example of Contagion Risk</vt:lpstr>
      <vt:lpstr>Different Causal Mechanisms may Operate at different time delays</vt:lpstr>
      <vt:lpstr>Slide 16</vt:lpstr>
      <vt:lpstr>Looting and violent unrest?</vt:lpstr>
      <vt:lpstr>Slide 18</vt:lpstr>
      <vt:lpstr>Warnings</vt:lpstr>
      <vt:lpstr>The Theory</vt:lpstr>
      <vt:lpstr>Questions to Reflect on…</vt:lpstr>
      <vt:lpstr>Slide 22</vt:lpstr>
      <vt:lpstr>The Pandemic and Organised Crime/White Collar Crime</vt:lpstr>
      <vt:lpstr>Should Organised Crime be Concerned?</vt:lpstr>
      <vt:lpstr>Organised Crime Provides Better Quality Protection in Rio de Janeiro</vt:lpstr>
      <vt:lpstr>Questions to Reflect on…</vt:lpstr>
      <vt:lpstr>Slide 27</vt:lpstr>
      <vt:lpstr>Surveillance and Social Control</vt:lpstr>
      <vt:lpstr>CJ Issues</vt:lpstr>
      <vt:lpstr>Slide 30</vt:lpstr>
      <vt:lpstr>The Normative and Policy Question</vt:lpstr>
      <vt:lpstr>Compliance between Criminology and Public Health Research</vt:lpstr>
      <vt:lpstr>Slide 33</vt:lpstr>
      <vt:lpstr>An online survey integrated into the Zurich Project on Social Development from Childhood to Adulthood</vt:lpstr>
      <vt:lpstr>Ethical and Practical Issues</vt:lpstr>
      <vt:lpstr>Domains measured (amongst others)</vt:lpstr>
      <vt:lpstr>Some Questions</vt:lpstr>
      <vt:lpstr>Conclusions: Our Challenges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Eisner</dc:creator>
  <cp:lastModifiedBy>user</cp:lastModifiedBy>
  <cp:revision>450</cp:revision>
  <dcterms:created xsi:type="dcterms:W3CDTF">2016-09-18T10:37:58Z</dcterms:created>
  <dcterms:modified xsi:type="dcterms:W3CDTF">2020-04-02T08:13:14Z</dcterms:modified>
</cp:coreProperties>
</file>